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4" r:id="rId2"/>
    <p:sldMasterId id="2147483720" r:id="rId3"/>
    <p:sldMasterId id="2147483768" r:id="rId4"/>
    <p:sldMasterId id="2147483780" r:id="rId5"/>
  </p:sldMasterIdLst>
  <p:notesMasterIdLst>
    <p:notesMasterId r:id="rId53"/>
  </p:notesMasterIdLst>
  <p:sldIdLst>
    <p:sldId id="383" r:id="rId6"/>
    <p:sldId id="384" r:id="rId7"/>
    <p:sldId id="385" r:id="rId8"/>
    <p:sldId id="405" r:id="rId9"/>
    <p:sldId id="386" r:id="rId10"/>
    <p:sldId id="387" r:id="rId11"/>
    <p:sldId id="388" r:id="rId12"/>
    <p:sldId id="389" r:id="rId13"/>
    <p:sldId id="406" r:id="rId14"/>
    <p:sldId id="390" r:id="rId15"/>
    <p:sldId id="391" r:id="rId16"/>
    <p:sldId id="392" r:id="rId17"/>
    <p:sldId id="393" r:id="rId18"/>
    <p:sldId id="394" r:id="rId19"/>
    <p:sldId id="395" r:id="rId20"/>
    <p:sldId id="396" r:id="rId21"/>
    <p:sldId id="397" r:id="rId22"/>
    <p:sldId id="399" r:id="rId23"/>
    <p:sldId id="400" r:id="rId24"/>
    <p:sldId id="398" r:id="rId25"/>
    <p:sldId id="401" r:id="rId26"/>
    <p:sldId id="402" r:id="rId27"/>
    <p:sldId id="403" r:id="rId28"/>
    <p:sldId id="404" r:id="rId29"/>
    <p:sldId id="355" r:id="rId30"/>
    <p:sldId id="354" r:id="rId31"/>
    <p:sldId id="353" r:id="rId32"/>
    <p:sldId id="352" r:id="rId33"/>
    <p:sldId id="351" r:id="rId34"/>
    <p:sldId id="358" r:id="rId35"/>
    <p:sldId id="359" r:id="rId36"/>
    <p:sldId id="360" r:id="rId37"/>
    <p:sldId id="361" r:id="rId38"/>
    <p:sldId id="367" r:id="rId39"/>
    <p:sldId id="363" r:id="rId40"/>
    <p:sldId id="364" r:id="rId41"/>
    <p:sldId id="365" r:id="rId42"/>
    <p:sldId id="366" r:id="rId43"/>
    <p:sldId id="373" r:id="rId44"/>
    <p:sldId id="372" r:id="rId45"/>
    <p:sldId id="371" r:id="rId46"/>
    <p:sldId id="407" r:id="rId47"/>
    <p:sldId id="377" r:id="rId48"/>
    <p:sldId id="376" r:id="rId49"/>
    <p:sldId id="375" r:id="rId50"/>
    <p:sldId id="369" r:id="rId51"/>
    <p:sldId id="382" r:id="rId5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94659" autoAdjust="0"/>
  </p:normalViewPr>
  <p:slideViewPr>
    <p:cSldViewPr>
      <p:cViewPr varScale="1">
        <p:scale>
          <a:sx n="71" d="100"/>
          <a:sy n="71" d="100"/>
        </p:scale>
        <p:origin x="-1146" y="-10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2.v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image" Target="../media/image53.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image" Target="../media/image56.wmf"/><Relationship Id="rId7" Type="http://schemas.openxmlformats.org/officeDocument/2006/relationships/image" Target="../media/image60.wmf"/><Relationship Id="rId2" Type="http://schemas.openxmlformats.org/officeDocument/2006/relationships/image" Target="../media/image55.wmf"/><Relationship Id="rId1" Type="http://schemas.openxmlformats.org/officeDocument/2006/relationships/image" Target="../media/image54.wmf"/><Relationship Id="rId6" Type="http://schemas.openxmlformats.org/officeDocument/2006/relationships/image" Target="../media/image59.wmf"/><Relationship Id="rId5" Type="http://schemas.openxmlformats.org/officeDocument/2006/relationships/image" Target="../media/image58.wmf"/><Relationship Id="rId10" Type="http://schemas.openxmlformats.org/officeDocument/2006/relationships/image" Target="NULL"/><Relationship Id="rId4" Type="http://schemas.openxmlformats.org/officeDocument/2006/relationships/image" Target="../media/image57.wmf"/><Relationship Id="rId9" Type="http://schemas.openxmlformats.org/officeDocument/2006/relationships/image" Target="../media/image62.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4" Type="http://schemas.openxmlformats.org/officeDocument/2006/relationships/image" Target="../media/image6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5" Type="http://schemas.openxmlformats.org/officeDocument/2006/relationships/image" Target="../media/image19.wmf"/><Relationship Id="rId4"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34.wmf"/><Relationship Id="rId7" Type="http://schemas.openxmlformats.org/officeDocument/2006/relationships/image" Target="../media/image37.wmf"/><Relationship Id="rId2" Type="http://schemas.openxmlformats.org/officeDocument/2006/relationships/image" Target="../media/image33.wmf"/><Relationship Id="rId1" Type="http://schemas.openxmlformats.org/officeDocument/2006/relationships/image" Target="../media/image32.wmf"/><Relationship Id="rId6" Type="http://schemas.openxmlformats.org/officeDocument/2006/relationships/image" Target="NULL"/><Relationship Id="rId11" Type="http://schemas.openxmlformats.org/officeDocument/2006/relationships/image" Target="../media/image41.wmf"/><Relationship Id="rId5" Type="http://schemas.openxmlformats.org/officeDocument/2006/relationships/image" Target="../media/image36.wmf"/><Relationship Id="rId10" Type="http://schemas.openxmlformats.org/officeDocument/2006/relationships/image" Target="../media/image40.wmf"/><Relationship Id="rId4" Type="http://schemas.openxmlformats.org/officeDocument/2006/relationships/image" Target="../media/image35.wmf"/><Relationship Id="rId9" Type="http://schemas.openxmlformats.org/officeDocument/2006/relationships/image" Target="../media/image3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4" Type="http://schemas.openxmlformats.org/officeDocument/2006/relationships/image" Target="../media/image4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B784BE-75ED-493A-8EB3-0C487812B7D9}" type="datetimeFigureOut">
              <a:rPr lang="zh-CN" altLang="en-US" smtClean="0"/>
              <a:t>2016/4/11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26C93C5-C66F-4310-8DBE-3F2133016E71}" type="slidenum">
              <a:rPr lang="zh-CN" altLang="en-US" smtClean="0"/>
              <a:t>‹#›</a:t>
            </a:fld>
            <a:endParaRPr lang="zh-CN" altLang="en-US"/>
          </a:p>
        </p:txBody>
      </p:sp>
    </p:spTree>
    <p:extLst>
      <p:ext uri="{BB962C8B-B14F-4D97-AF65-F5344CB8AC3E}">
        <p14:creationId xmlns:p14="http://schemas.microsoft.com/office/powerpoint/2010/main" val="1462802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6C93C5-C66F-4310-8DBE-3F2133016E71}" type="slidenum">
              <a:rPr lang="zh-CN" altLang="en-US" smtClean="0"/>
              <a:t>4</a:t>
            </a:fld>
            <a:endParaRPr lang="zh-CN" altLang="en-US"/>
          </a:p>
        </p:txBody>
      </p:sp>
    </p:spTree>
    <p:extLst>
      <p:ext uri="{BB962C8B-B14F-4D97-AF65-F5344CB8AC3E}">
        <p14:creationId xmlns:p14="http://schemas.microsoft.com/office/powerpoint/2010/main" val="1337438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257E74-440C-4AA6-A035-33AA89F24C03}"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3859926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6C93C5-C66F-4310-8DBE-3F2133016E71}" type="slidenum">
              <a:rPr lang="zh-CN" altLang="en-US" smtClean="0"/>
              <a:t>29</a:t>
            </a:fld>
            <a:endParaRPr lang="zh-CN" altLang="en-US"/>
          </a:p>
        </p:txBody>
      </p:sp>
    </p:spTree>
    <p:extLst>
      <p:ext uri="{BB962C8B-B14F-4D97-AF65-F5344CB8AC3E}">
        <p14:creationId xmlns:p14="http://schemas.microsoft.com/office/powerpoint/2010/main" val="415725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t>2016/4/11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069B8-DEAE-41A3-8145-1B27CAEACEE6}" type="slidenum">
              <a:rPr lang="zh-CN" altLang="en-US" smtClean="0"/>
              <a:t>‹#›</a:t>
            </a:fld>
            <a:endParaRPr lang="zh-CN" altLang="en-US"/>
          </a:p>
        </p:txBody>
      </p:sp>
    </p:spTree>
    <p:extLst>
      <p:ext uri="{BB962C8B-B14F-4D97-AF65-F5344CB8AC3E}">
        <p14:creationId xmlns:p14="http://schemas.microsoft.com/office/powerpoint/2010/main" val="630178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t>2016/4/11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069B8-DEAE-41A3-8145-1B27CAEACEE6}" type="slidenum">
              <a:rPr lang="zh-CN" altLang="en-US" smtClean="0"/>
              <a:t>‹#›</a:t>
            </a:fld>
            <a:endParaRPr lang="zh-CN" altLang="en-US"/>
          </a:p>
        </p:txBody>
      </p:sp>
    </p:spTree>
    <p:extLst>
      <p:ext uri="{BB962C8B-B14F-4D97-AF65-F5344CB8AC3E}">
        <p14:creationId xmlns:p14="http://schemas.microsoft.com/office/powerpoint/2010/main" val="3561143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t>2016/4/11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069B8-DEAE-41A3-8145-1B27CAEACEE6}" type="slidenum">
              <a:rPr lang="zh-CN" altLang="en-US" smtClean="0"/>
              <a:t>‹#›</a:t>
            </a:fld>
            <a:endParaRPr lang="zh-CN" altLang="en-US"/>
          </a:p>
        </p:txBody>
      </p:sp>
    </p:spTree>
    <p:extLst>
      <p:ext uri="{BB962C8B-B14F-4D97-AF65-F5344CB8AC3E}">
        <p14:creationId xmlns:p14="http://schemas.microsoft.com/office/powerpoint/2010/main" val="1787329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40EE6B99-C52F-4381-9E7E-427B0AD041C6}"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739388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33C42C34-983B-426A-8BAF-341E7BEF5936}"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06444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9F3EE898-041A-49D1-BCE7-96063930495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709208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5C308C42-22D6-4D3C-89DF-FF16224564E7}"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296229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C596489C-301B-4E08-9756-55F9527DC5FA}"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407328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AB3D3BA9-2493-46BA-94B9-B849B7BB216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5921377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D6B78674-3F00-481C-912F-788AB4C0A385}"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1002181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D081EA2E-B075-4027-9CF2-D0D4F191722F}"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515041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t>2016/4/11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069B8-DEAE-41A3-8145-1B27CAEACEE6}" type="slidenum">
              <a:rPr lang="zh-CN" altLang="en-US" smtClean="0"/>
              <a:t>‹#›</a:t>
            </a:fld>
            <a:endParaRPr lang="zh-CN" altLang="en-US"/>
          </a:p>
        </p:txBody>
      </p:sp>
    </p:spTree>
    <p:extLst>
      <p:ext uri="{BB962C8B-B14F-4D97-AF65-F5344CB8AC3E}">
        <p14:creationId xmlns:p14="http://schemas.microsoft.com/office/powerpoint/2010/main" val="2007313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5D015B0E-781A-45D6-9078-A1C0A487970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1216401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0A86E0CE-F9CF-4EB7-8FE4-B6AE4241C7E7}"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3487844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8C0E0970-62AC-4190-95C7-E762AFC6C326}"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3368604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82BD1738-CF42-4E75-A152-0E1FC010175B}"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6044727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DA829D56-9C93-4C54-B24D-BE09B2C91D2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1562708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FF313692-4EE0-4C7A-850E-FF37AEEF7512}"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6893995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04CCA546-6343-4E05-9BB1-85E0A135F3AB}"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289682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A4117CDB-B62F-435F-A56E-5DC4A3647D0F}"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8671903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88AB04A5-0AA1-4ED5-8EC3-0A6BD2A96F3F}"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7740123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EDCFD89E-D8FF-4CB3-BB5A-65D37B29F25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744451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5C1EA88-2A3A-4AE9-AF6D-0E79FAB35903}" type="datetimeFigureOut">
              <a:rPr lang="zh-CN" altLang="en-US" smtClean="0"/>
              <a:t>2016/4/11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069B8-DEAE-41A3-8145-1B27CAEACEE6}" type="slidenum">
              <a:rPr lang="zh-CN" altLang="en-US" smtClean="0"/>
              <a:t>‹#›</a:t>
            </a:fld>
            <a:endParaRPr lang="zh-CN" altLang="en-US"/>
          </a:p>
        </p:txBody>
      </p:sp>
    </p:spTree>
    <p:extLst>
      <p:ext uri="{BB962C8B-B14F-4D97-AF65-F5344CB8AC3E}">
        <p14:creationId xmlns:p14="http://schemas.microsoft.com/office/powerpoint/2010/main" val="38185864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F067AD91-3AFE-4B7B-A510-6B1680250CD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6396621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FEA86D96-CC92-4C91-8D50-D67C7691431D}"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4129105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F0B1838D-0621-41A1-8EA5-A711AF4D8DE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2300457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390B56A5-4D01-4EC6-BFE7-30E741E4AC62}"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1612582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104053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662852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194532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47029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2016/4/11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263983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2016/4/11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43007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5C1EA88-2A3A-4AE9-AF6D-0E79FAB35903}" type="datetimeFigureOut">
              <a:rPr lang="zh-CN" altLang="en-US" smtClean="0"/>
              <a:t>2016/4/11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B069B8-DEAE-41A3-8145-1B27CAEACEE6}" type="slidenum">
              <a:rPr lang="zh-CN" altLang="en-US" smtClean="0"/>
              <a:t>‹#›</a:t>
            </a:fld>
            <a:endParaRPr lang="zh-CN" altLang="en-US"/>
          </a:p>
        </p:txBody>
      </p:sp>
    </p:spTree>
    <p:extLst>
      <p:ext uri="{BB962C8B-B14F-4D97-AF65-F5344CB8AC3E}">
        <p14:creationId xmlns:p14="http://schemas.microsoft.com/office/powerpoint/2010/main" val="21095221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2016/4/11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498145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353282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110532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622708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994982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011361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598562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079445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288031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2016/4/11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62650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5C1EA88-2A3A-4AE9-AF6D-0E79FAB35903}" type="datetimeFigureOut">
              <a:rPr lang="zh-CN" altLang="en-US" smtClean="0"/>
              <a:t>2016/4/11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B069B8-DEAE-41A3-8145-1B27CAEACEE6}" type="slidenum">
              <a:rPr lang="zh-CN" altLang="en-US" smtClean="0"/>
              <a:t>‹#›</a:t>
            </a:fld>
            <a:endParaRPr lang="zh-CN" altLang="en-US"/>
          </a:p>
        </p:txBody>
      </p:sp>
    </p:spTree>
    <p:extLst>
      <p:ext uri="{BB962C8B-B14F-4D97-AF65-F5344CB8AC3E}">
        <p14:creationId xmlns:p14="http://schemas.microsoft.com/office/powerpoint/2010/main" val="12932307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2016/4/11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722911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2016/4/11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706536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891103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215847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89731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C1EA88-2A3A-4AE9-AF6D-0E79FAB35903}" type="datetimeFigureOut">
              <a:rPr lang="zh-CN" altLang="en-US" smtClean="0">
                <a:solidFill>
                  <a:prstClr val="black">
                    <a:tint val="75000"/>
                  </a:prstClr>
                </a:solidFill>
              </a:rPr>
              <a:pPr/>
              <a:t>2016/4/11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53718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5C1EA88-2A3A-4AE9-AF6D-0E79FAB35903}" type="datetimeFigureOut">
              <a:rPr lang="zh-CN" altLang="en-US" smtClean="0"/>
              <a:t>2016/4/11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8B069B8-DEAE-41A3-8145-1B27CAEACEE6}" type="slidenum">
              <a:rPr lang="zh-CN" altLang="en-US" smtClean="0"/>
              <a:t>‹#›</a:t>
            </a:fld>
            <a:endParaRPr lang="zh-CN" altLang="en-US"/>
          </a:p>
        </p:txBody>
      </p:sp>
    </p:spTree>
    <p:extLst>
      <p:ext uri="{BB962C8B-B14F-4D97-AF65-F5344CB8AC3E}">
        <p14:creationId xmlns:p14="http://schemas.microsoft.com/office/powerpoint/2010/main" val="13741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5C1EA88-2A3A-4AE9-AF6D-0E79FAB35903}" type="datetimeFigureOut">
              <a:rPr lang="zh-CN" altLang="en-US" smtClean="0"/>
              <a:t>2016/4/11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8B069B8-DEAE-41A3-8145-1B27CAEACEE6}" type="slidenum">
              <a:rPr lang="zh-CN" altLang="en-US" smtClean="0"/>
              <a:t>‹#›</a:t>
            </a:fld>
            <a:endParaRPr lang="zh-CN" altLang="en-US"/>
          </a:p>
        </p:txBody>
      </p:sp>
    </p:spTree>
    <p:extLst>
      <p:ext uri="{BB962C8B-B14F-4D97-AF65-F5344CB8AC3E}">
        <p14:creationId xmlns:p14="http://schemas.microsoft.com/office/powerpoint/2010/main" val="3422738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5C1EA88-2A3A-4AE9-AF6D-0E79FAB35903}" type="datetimeFigureOut">
              <a:rPr lang="zh-CN" altLang="en-US" smtClean="0"/>
              <a:t>2016/4/11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B069B8-DEAE-41A3-8145-1B27CAEACEE6}" type="slidenum">
              <a:rPr lang="zh-CN" altLang="en-US" smtClean="0"/>
              <a:t>‹#›</a:t>
            </a:fld>
            <a:endParaRPr lang="zh-CN" altLang="en-US"/>
          </a:p>
        </p:txBody>
      </p:sp>
    </p:spTree>
    <p:extLst>
      <p:ext uri="{BB962C8B-B14F-4D97-AF65-F5344CB8AC3E}">
        <p14:creationId xmlns:p14="http://schemas.microsoft.com/office/powerpoint/2010/main" val="1062170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5C1EA88-2A3A-4AE9-AF6D-0E79FAB35903}" type="datetimeFigureOut">
              <a:rPr lang="zh-CN" altLang="en-US" smtClean="0"/>
              <a:t>2016/4/11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B069B8-DEAE-41A3-8145-1B27CAEACEE6}" type="slidenum">
              <a:rPr lang="zh-CN" altLang="en-US" smtClean="0"/>
              <a:t>‹#›</a:t>
            </a:fld>
            <a:endParaRPr lang="zh-CN" altLang="en-US"/>
          </a:p>
        </p:txBody>
      </p:sp>
    </p:spTree>
    <p:extLst>
      <p:ext uri="{BB962C8B-B14F-4D97-AF65-F5344CB8AC3E}">
        <p14:creationId xmlns:p14="http://schemas.microsoft.com/office/powerpoint/2010/main" val="2191115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C1EA88-2A3A-4AE9-AF6D-0E79FAB35903}" type="datetimeFigureOut">
              <a:rPr lang="zh-CN" altLang="en-US" smtClean="0"/>
              <a:t>2016/4/11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B069B8-DEAE-41A3-8145-1B27CAEACEE6}" type="slidenum">
              <a:rPr lang="zh-CN" altLang="en-US" smtClean="0"/>
              <a:t>‹#›</a:t>
            </a:fld>
            <a:endParaRPr lang="zh-CN" altLang="en-US"/>
          </a:p>
        </p:txBody>
      </p:sp>
    </p:spTree>
    <p:extLst>
      <p:ext uri="{BB962C8B-B14F-4D97-AF65-F5344CB8AC3E}">
        <p14:creationId xmlns:p14="http://schemas.microsoft.com/office/powerpoint/2010/main" val="795011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pPr>
            <a:endParaRPr kumimoji="1" lang="en-US" altLang="zh-CN" smtClean="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pPr>
            <a:endParaRPr kumimoji="1" lang="en-US" altLang="zh-CN" smtClean="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pPr>
            <a:fld id="{B8DA2B9B-8064-438C-9F3C-0B6D3159231D}" type="slidenum">
              <a:rPr kumimoji="1" lang="en-US" altLang="zh-CN" smtClean="0">
                <a:solidFill>
                  <a:srgbClr val="000000"/>
                </a:solidFill>
              </a:rPr>
              <a:pPr fontAlgn="base">
                <a:spcBef>
                  <a:spcPct val="0"/>
                </a:spcBef>
                <a:spcAft>
                  <a:spcPct val="0"/>
                </a:spcAft>
              </a:pPr>
              <a:t>‹#›</a:t>
            </a:fld>
            <a:endParaRPr kumimoji="1" lang="en-US" altLang="zh-CN" smtClean="0">
              <a:solidFill>
                <a:srgbClr val="000000"/>
              </a:solidFill>
            </a:endParaRPr>
          </a:p>
        </p:txBody>
      </p:sp>
      <p:pic>
        <p:nvPicPr>
          <p:cNvPr id="1032" name="Picture 8" descr="icon"/>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351838" y="0"/>
            <a:ext cx="792162" cy="78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70336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charset="-122"/>
        </a:defRPr>
      </a:lvl2pPr>
      <a:lvl3pPr algn="ctr" rtl="0" fontAlgn="base">
        <a:spcBef>
          <a:spcPct val="0"/>
        </a:spcBef>
        <a:spcAft>
          <a:spcPct val="0"/>
        </a:spcAft>
        <a:defRPr kumimoji="1" sz="4400">
          <a:solidFill>
            <a:schemeClr val="tx2"/>
          </a:solidFill>
          <a:latin typeface="Times New Roman" pitchFamily="18" charset="0"/>
          <a:ea typeface="宋体" charset="-122"/>
        </a:defRPr>
      </a:lvl3pPr>
      <a:lvl4pPr algn="ctr" rtl="0" fontAlgn="base">
        <a:spcBef>
          <a:spcPct val="0"/>
        </a:spcBef>
        <a:spcAft>
          <a:spcPct val="0"/>
        </a:spcAft>
        <a:defRPr kumimoji="1" sz="4400">
          <a:solidFill>
            <a:schemeClr val="tx2"/>
          </a:solidFill>
          <a:latin typeface="Times New Roman" pitchFamily="18" charset="0"/>
          <a:ea typeface="宋体" charset="-122"/>
        </a:defRPr>
      </a:lvl4pPr>
      <a:lvl5pPr algn="ctr" rtl="0" fontAlgn="base">
        <a:spcBef>
          <a:spcPct val="0"/>
        </a:spcBef>
        <a:spcAft>
          <a:spcPct val="0"/>
        </a:spcAft>
        <a:defRPr kumimoji="1" sz="4400">
          <a:solidFill>
            <a:schemeClr val="tx2"/>
          </a:solidFill>
          <a:latin typeface="Times New Roman" pitchFamily="18" charset="0"/>
          <a:ea typeface="宋体" charset="-122"/>
        </a:defRPr>
      </a:lvl5pPr>
      <a:lvl6pPr marL="457200" algn="ctr" rtl="0" fontAlgn="base">
        <a:spcBef>
          <a:spcPct val="0"/>
        </a:spcBef>
        <a:spcAft>
          <a:spcPct val="0"/>
        </a:spcAft>
        <a:defRPr kumimoji="1" sz="4400">
          <a:solidFill>
            <a:schemeClr val="tx2"/>
          </a:solidFill>
          <a:latin typeface="Times New Roman" pitchFamily="18" charset="0"/>
          <a:ea typeface="宋体" charset="-122"/>
        </a:defRPr>
      </a:lvl6pPr>
      <a:lvl7pPr marL="914400" algn="ctr" rtl="0" fontAlgn="base">
        <a:spcBef>
          <a:spcPct val="0"/>
        </a:spcBef>
        <a:spcAft>
          <a:spcPct val="0"/>
        </a:spcAft>
        <a:defRPr kumimoji="1" sz="4400">
          <a:solidFill>
            <a:schemeClr val="tx2"/>
          </a:solidFill>
          <a:latin typeface="Times New Roman" pitchFamily="18" charset="0"/>
          <a:ea typeface="宋体" charset="-122"/>
        </a:defRPr>
      </a:lvl7pPr>
      <a:lvl8pPr marL="1371600" algn="ctr" rtl="0" fontAlgn="base">
        <a:spcBef>
          <a:spcPct val="0"/>
        </a:spcBef>
        <a:spcAft>
          <a:spcPct val="0"/>
        </a:spcAft>
        <a:defRPr kumimoji="1" sz="4400">
          <a:solidFill>
            <a:schemeClr val="tx2"/>
          </a:solidFill>
          <a:latin typeface="Times New Roman" pitchFamily="18" charset="0"/>
          <a:ea typeface="宋体" charset="-122"/>
        </a:defRPr>
      </a:lvl8pPr>
      <a:lvl9pPr marL="1828800" algn="ctr" rtl="0" fontAlgn="base">
        <a:spcBef>
          <a:spcPct val="0"/>
        </a:spcBef>
        <a:spcAft>
          <a:spcPct val="0"/>
        </a:spcAft>
        <a:defRPr kumimoji="1" sz="4400">
          <a:solidFill>
            <a:schemeClr val="tx2"/>
          </a:solidFill>
          <a:latin typeface="Times New Roman" pitchFamily="18" charset="0"/>
          <a:ea typeface="宋体" charset="-122"/>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pPr>
            <a:endParaRPr kumimoji="1" lang="en-US" altLang="zh-CN" smtClean="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pPr>
            <a:endParaRPr kumimoji="1" lang="en-US" altLang="zh-CN" smtClean="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pPr>
            <a:fld id="{E94FBA49-B624-4110-8283-396ACEEBF6FF}" type="slidenum">
              <a:rPr kumimoji="1" lang="en-US" altLang="zh-CN" smtClean="0">
                <a:solidFill>
                  <a:srgbClr val="000000"/>
                </a:solidFill>
              </a:rPr>
              <a:pPr fontAlgn="base">
                <a:spcBef>
                  <a:spcPct val="0"/>
                </a:spcBef>
                <a:spcAft>
                  <a:spcPct val="0"/>
                </a:spcAft>
              </a:pPr>
              <a:t>‹#›</a:t>
            </a:fld>
            <a:endParaRPr kumimoji="1" lang="en-US" altLang="zh-CN" smtClean="0">
              <a:solidFill>
                <a:srgbClr val="000000"/>
              </a:solidFill>
            </a:endParaRPr>
          </a:p>
        </p:txBody>
      </p:sp>
      <p:pic>
        <p:nvPicPr>
          <p:cNvPr id="1032" name="Picture 8" descr="icon"/>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351838" y="0"/>
            <a:ext cx="792162" cy="78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773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C1EA88-2A3A-4AE9-AF6D-0E79FAB35903}" type="datetimeFigureOut">
              <a:rPr lang="zh-CN" altLang="en-US" smtClean="0">
                <a:solidFill>
                  <a:prstClr val="black">
                    <a:tint val="75000"/>
                  </a:prstClr>
                </a:solidFill>
              </a:rPr>
              <a:pPr/>
              <a:t>2016/4/11</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16491612"/>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C1EA88-2A3A-4AE9-AF6D-0E79FAB35903}" type="datetimeFigureOut">
              <a:rPr lang="zh-CN" altLang="en-US" smtClean="0">
                <a:solidFill>
                  <a:prstClr val="black">
                    <a:tint val="75000"/>
                  </a:prstClr>
                </a:solidFill>
              </a:rPr>
              <a:pPr/>
              <a:t>2016/4/11</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B069B8-DEAE-41A3-8145-1B27CAEACEE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50189295"/>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jp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1.jpg"/><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jp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1.jp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21.jpg"/><Relationship Id="rId7" Type="http://schemas.openxmlformats.org/officeDocument/2006/relationships/image" Target="../media/image30.wmf"/><Relationship Id="rId2" Type="http://schemas.openxmlformats.org/officeDocument/2006/relationships/slideLayout" Target="../slideLayouts/slideLayout35.xml"/><Relationship Id="rId1" Type="http://schemas.openxmlformats.org/officeDocument/2006/relationships/vmlDrawing" Target="../drawings/vmlDrawing6.vml"/><Relationship Id="rId6" Type="http://schemas.openxmlformats.org/officeDocument/2006/relationships/oleObject" Target="../embeddings/oleObject19.bin"/><Relationship Id="rId5" Type="http://schemas.openxmlformats.org/officeDocument/2006/relationships/image" Target="../media/image29.wmf"/><Relationship Id="rId4" Type="http://schemas.openxmlformats.org/officeDocument/2006/relationships/oleObject" Target="../embeddings/oleObject18.bin"/><Relationship Id="rId9" Type="http://schemas.openxmlformats.org/officeDocument/2006/relationships/image" Target="../media/image31.w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36.wmf"/><Relationship Id="rId18" Type="http://schemas.openxmlformats.org/officeDocument/2006/relationships/oleObject" Target="../embeddings/oleObject28.bin"/><Relationship Id="rId26" Type="http://schemas.openxmlformats.org/officeDocument/2006/relationships/image" Target="../media/image41.wmf"/><Relationship Id="rId3" Type="http://schemas.openxmlformats.org/officeDocument/2006/relationships/image" Target="../media/image10.jpg"/><Relationship Id="rId21" Type="http://schemas.openxmlformats.org/officeDocument/2006/relationships/oleObject" Target="../embeddings/oleObject30.bin"/><Relationship Id="rId7" Type="http://schemas.openxmlformats.org/officeDocument/2006/relationships/image" Target="../media/image33.wmf"/><Relationship Id="rId12" Type="http://schemas.openxmlformats.org/officeDocument/2006/relationships/oleObject" Target="../embeddings/oleObject25.bin"/><Relationship Id="rId17" Type="http://schemas.openxmlformats.org/officeDocument/2006/relationships/image" Target="../media/image37.wmf"/><Relationship Id="rId25" Type="http://schemas.openxmlformats.org/officeDocument/2006/relationships/oleObject" Target="../embeddings/oleObject32.bin"/><Relationship Id="rId2" Type="http://schemas.openxmlformats.org/officeDocument/2006/relationships/slideLayout" Target="../slideLayouts/slideLayout18.xml"/><Relationship Id="rId16" Type="http://schemas.openxmlformats.org/officeDocument/2006/relationships/oleObject" Target="../embeddings/oleObject27.bin"/><Relationship Id="rId20" Type="http://schemas.openxmlformats.org/officeDocument/2006/relationships/oleObject" Target="../embeddings/oleObject29.bin"/><Relationship Id="rId1" Type="http://schemas.openxmlformats.org/officeDocument/2006/relationships/vmlDrawing" Target="../drawings/vmlDrawing7.vml"/><Relationship Id="rId6" Type="http://schemas.openxmlformats.org/officeDocument/2006/relationships/oleObject" Target="../embeddings/oleObject22.bin"/><Relationship Id="rId11" Type="http://schemas.openxmlformats.org/officeDocument/2006/relationships/image" Target="../media/image35.wmf"/><Relationship Id="rId24" Type="http://schemas.openxmlformats.org/officeDocument/2006/relationships/image" Target="../media/image40.wmf"/><Relationship Id="rId5" Type="http://schemas.openxmlformats.org/officeDocument/2006/relationships/image" Target="../media/image32.wmf"/><Relationship Id="rId15" Type="http://schemas.openxmlformats.org/officeDocument/2006/relationships/oleObject" Target="../embeddings/oleObject26.bin"/><Relationship Id="rId23" Type="http://schemas.openxmlformats.org/officeDocument/2006/relationships/oleObject" Target="../embeddings/oleObject31.bin"/><Relationship Id="rId10" Type="http://schemas.openxmlformats.org/officeDocument/2006/relationships/oleObject" Target="../embeddings/oleObject24.bin"/><Relationship Id="rId19" Type="http://schemas.openxmlformats.org/officeDocument/2006/relationships/image" Target="../media/image38.wmf"/><Relationship Id="rId4" Type="http://schemas.openxmlformats.org/officeDocument/2006/relationships/oleObject" Target="../embeddings/oleObject21.bin"/><Relationship Id="rId9" Type="http://schemas.openxmlformats.org/officeDocument/2006/relationships/image" Target="../media/image34.wmf"/><Relationship Id="rId14" Type="http://schemas.openxmlformats.org/officeDocument/2006/relationships/image" Target="../media/image46.png"/><Relationship Id="rId22" Type="http://schemas.openxmlformats.org/officeDocument/2006/relationships/image" Target="../media/image39.wmf"/><Relationship Id="rId27" Type="http://schemas.openxmlformats.org/officeDocument/2006/relationships/oleObject" Target="../embeddings/oleObject33.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notesSlide" Target="../notesSlides/notesSlide2.xml"/><Relationship Id="rId7" Type="http://schemas.openxmlformats.org/officeDocument/2006/relationships/image" Target="../media/image42.wmf"/><Relationship Id="rId2" Type="http://schemas.openxmlformats.org/officeDocument/2006/relationships/slideLayout" Target="../slideLayouts/slideLayout18.xml"/><Relationship Id="rId1" Type="http://schemas.openxmlformats.org/officeDocument/2006/relationships/vmlDrawing" Target="../drawings/vmlDrawing8.vml"/><Relationship Id="rId6" Type="http://schemas.openxmlformats.org/officeDocument/2006/relationships/oleObject" Target="../embeddings/oleObject34.bin"/><Relationship Id="rId11" Type="http://schemas.openxmlformats.org/officeDocument/2006/relationships/image" Target="../media/image44.wmf"/><Relationship Id="rId5" Type="http://schemas.openxmlformats.org/officeDocument/2006/relationships/image" Target="../media/image50.png"/><Relationship Id="rId10" Type="http://schemas.openxmlformats.org/officeDocument/2006/relationships/oleObject" Target="../embeddings/oleObject36.bin"/><Relationship Id="rId4" Type="http://schemas.openxmlformats.org/officeDocument/2006/relationships/image" Target="../media/image10.jpg"/><Relationship Id="rId9" Type="http://schemas.openxmlformats.org/officeDocument/2006/relationships/image" Target="../media/image43.wm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5.xml"/><Relationship Id="rId1" Type="http://schemas.openxmlformats.org/officeDocument/2006/relationships/vmlDrawing" Target="../drawings/vmlDrawing1.vml"/><Relationship Id="rId5" Type="http://schemas.openxmlformats.org/officeDocument/2006/relationships/image" Target="../media/image3.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image" Target="../media/image10.jpg"/><Relationship Id="rId7" Type="http://schemas.openxmlformats.org/officeDocument/2006/relationships/oleObject" Target="../embeddings/oleObject38.bin"/><Relationship Id="rId12" Type="http://schemas.openxmlformats.org/officeDocument/2006/relationships/image" Target="../media/image48.wmf"/><Relationship Id="rId2" Type="http://schemas.openxmlformats.org/officeDocument/2006/relationships/slideLayout" Target="../slideLayouts/slideLayout18.xml"/><Relationship Id="rId1" Type="http://schemas.openxmlformats.org/officeDocument/2006/relationships/vmlDrawing" Target="../drawings/vmlDrawing9.vml"/><Relationship Id="rId6" Type="http://schemas.openxmlformats.org/officeDocument/2006/relationships/image" Target="../media/image45.wmf"/><Relationship Id="rId11" Type="http://schemas.openxmlformats.org/officeDocument/2006/relationships/oleObject" Target="../embeddings/oleObject40.bin"/><Relationship Id="rId5" Type="http://schemas.openxmlformats.org/officeDocument/2006/relationships/oleObject" Target="../embeddings/oleObject37.bin"/><Relationship Id="rId10" Type="http://schemas.openxmlformats.org/officeDocument/2006/relationships/image" Target="../media/image47.wmf"/><Relationship Id="rId4" Type="http://schemas.openxmlformats.org/officeDocument/2006/relationships/image" Target="../media/image55.png"/><Relationship Id="rId9" Type="http://schemas.openxmlformats.org/officeDocument/2006/relationships/oleObject" Target="../embeddings/oleObject39.bin"/></Relationships>
</file>

<file path=ppt/slides/_rels/slide21.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41.bin"/><Relationship Id="rId7" Type="http://schemas.openxmlformats.org/officeDocument/2006/relationships/oleObject" Target="../embeddings/oleObject43.bin"/><Relationship Id="rId2" Type="http://schemas.openxmlformats.org/officeDocument/2006/relationships/slideLayout" Target="../slideLayouts/slideLayout35.xml"/><Relationship Id="rId1" Type="http://schemas.openxmlformats.org/officeDocument/2006/relationships/vmlDrawing" Target="../drawings/vmlDrawing10.vml"/><Relationship Id="rId6" Type="http://schemas.openxmlformats.org/officeDocument/2006/relationships/image" Target="../media/image50.wmf"/><Relationship Id="rId5" Type="http://schemas.openxmlformats.org/officeDocument/2006/relationships/oleObject" Target="../embeddings/oleObject42.bin"/><Relationship Id="rId4" Type="http://schemas.openxmlformats.org/officeDocument/2006/relationships/image" Target="../media/image49.wmf"/></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slideLayout" Target="../slideLayouts/slideLayout35.xml"/><Relationship Id="rId1" Type="http://schemas.openxmlformats.org/officeDocument/2006/relationships/vmlDrawing" Target="../drawings/vmlDrawing11.vml"/><Relationship Id="rId5" Type="http://schemas.openxmlformats.org/officeDocument/2006/relationships/image" Target="../media/image52.wmf"/><Relationship Id="rId4" Type="http://schemas.openxmlformats.org/officeDocument/2006/relationships/oleObject" Target="../embeddings/oleObject44.bin"/></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oleObject" Target="../embeddings/oleObject46.bin"/><Relationship Id="rId2" Type="http://schemas.openxmlformats.org/officeDocument/2006/relationships/slideLayout" Target="../slideLayouts/slideLayout35.xml"/><Relationship Id="rId1" Type="http://schemas.openxmlformats.org/officeDocument/2006/relationships/vmlDrawing" Target="../drawings/vmlDrawing12.vml"/><Relationship Id="rId6" Type="http://schemas.openxmlformats.org/officeDocument/2006/relationships/image" Target="../media/image53.wmf"/><Relationship Id="rId5" Type="http://schemas.openxmlformats.org/officeDocument/2006/relationships/oleObject" Target="../embeddings/oleObject45.bin"/><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1.jp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8" Type="http://schemas.openxmlformats.org/officeDocument/2006/relationships/image" Target="../media/image55.wmf"/><Relationship Id="rId13" Type="http://schemas.openxmlformats.org/officeDocument/2006/relationships/oleObject" Target="../embeddings/oleObject51.bin"/><Relationship Id="rId18" Type="http://schemas.openxmlformats.org/officeDocument/2006/relationships/image" Target="../media/image60.wmf"/><Relationship Id="rId3" Type="http://schemas.openxmlformats.org/officeDocument/2006/relationships/image" Target="../media/image21.jpg"/><Relationship Id="rId21" Type="http://schemas.openxmlformats.org/officeDocument/2006/relationships/oleObject" Target="../embeddings/oleObject55.bin"/><Relationship Id="rId7" Type="http://schemas.openxmlformats.org/officeDocument/2006/relationships/oleObject" Target="../embeddings/oleObject48.bin"/><Relationship Id="rId12" Type="http://schemas.openxmlformats.org/officeDocument/2006/relationships/image" Target="../media/image57.wmf"/><Relationship Id="rId17" Type="http://schemas.openxmlformats.org/officeDocument/2006/relationships/oleObject" Target="../embeddings/oleObject53.bin"/><Relationship Id="rId2" Type="http://schemas.openxmlformats.org/officeDocument/2006/relationships/slideLayout" Target="../slideLayouts/slideLayout2.xml"/><Relationship Id="rId16" Type="http://schemas.openxmlformats.org/officeDocument/2006/relationships/image" Target="../media/image59.wmf"/><Relationship Id="rId20" Type="http://schemas.openxmlformats.org/officeDocument/2006/relationships/image" Target="../media/image61.wmf"/><Relationship Id="rId1" Type="http://schemas.openxmlformats.org/officeDocument/2006/relationships/vmlDrawing" Target="../drawings/vmlDrawing13.vml"/><Relationship Id="rId6" Type="http://schemas.openxmlformats.org/officeDocument/2006/relationships/image" Target="../media/image54.wmf"/><Relationship Id="rId11" Type="http://schemas.openxmlformats.org/officeDocument/2006/relationships/oleObject" Target="../embeddings/oleObject50.bin"/><Relationship Id="rId5" Type="http://schemas.openxmlformats.org/officeDocument/2006/relationships/oleObject" Target="../embeddings/oleObject47.bin"/><Relationship Id="rId15" Type="http://schemas.openxmlformats.org/officeDocument/2006/relationships/oleObject" Target="../embeddings/oleObject52.bin"/><Relationship Id="rId23" Type="http://schemas.openxmlformats.org/officeDocument/2006/relationships/oleObject" Target="../embeddings/oleObject56.bin"/><Relationship Id="rId10" Type="http://schemas.openxmlformats.org/officeDocument/2006/relationships/image" Target="../media/image56.wmf"/><Relationship Id="rId19" Type="http://schemas.openxmlformats.org/officeDocument/2006/relationships/oleObject" Target="../embeddings/oleObject54.bin"/><Relationship Id="rId4" Type="http://schemas.openxmlformats.org/officeDocument/2006/relationships/image" Target="../media/image70.png"/><Relationship Id="rId9" Type="http://schemas.openxmlformats.org/officeDocument/2006/relationships/oleObject" Target="../embeddings/oleObject49.bin"/><Relationship Id="rId14" Type="http://schemas.openxmlformats.org/officeDocument/2006/relationships/image" Target="../media/image58.wmf"/><Relationship Id="rId22" Type="http://schemas.openxmlformats.org/officeDocument/2006/relationships/image" Target="../media/image62.wmf"/></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4.wmf"/><Relationship Id="rId13" Type="http://schemas.openxmlformats.org/officeDocument/2006/relationships/oleObject" Target="../embeddings/oleObject62.bin"/><Relationship Id="rId3" Type="http://schemas.openxmlformats.org/officeDocument/2006/relationships/image" Target="../media/image21.jpg"/><Relationship Id="rId7" Type="http://schemas.openxmlformats.org/officeDocument/2006/relationships/oleObject" Target="../embeddings/oleObject58.bin"/><Relationship Id="rId12"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63.wmf"/><Relationship Id="rId11" Type="http://schemas.openxmlformats.org/officeDocument/2006/relationships/oleObject" Target="../embeddings/oleObject60.bin"/><Relationship Id="rId5" Type="http://schemas.openxmlformats.org/officeDocument/2006/relationships/oleObject" Target="../embeddings/oleObject57.bin"/><Relationship Id="rId10" Type="http://schemas.openxmlformats.org/officeDocument/2006/relationships/image" Target="../media/image65.wmf"/><Relationship Id="rId4" Type="http://schemas.openxmlformats.org/officeDocument/2006/relationships/image" Target="../media/image74.png"/><Relationship Id="rId9" Type="http://schemas.openxmlformats.org/officeDocument/2006/relationships/oleObject" Target="../embeddings/oleObject59.bin"/><Relationship Id="rId14" Type="http://schemas.openxmlformats.org/officeDocument/2006/relationships/image" Target="../media/image66.wmf"/></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50.png"/></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8.wmf"/><Relationship Id="rId3" Type="http://schemas.openxmlformats.org/officeDocument/2006/relationships/image" Target="../media/image10.jpg"/><Relationship Id="rId7" Type="http://schemas.openxmlformats.org/officeDocument/2006/relationships/image" Target="../media/image5.wmf"/><Relationship Id="rId12" Type="http://schemas.openxmlformats.org/officeDocument/2006/relationships/oleObject" Target="../embeddings/oleObject6.bin"/><Relationship Id="rId2" Type="http://schemas.openxmlformats.org/officeDocument/2006/relationships/slideLayout" Target="../slideLayouts/slideLayout18.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7.wmf"/><Relationship Id="rId5" Type="http://schemas.openxmlformats.org/officeDocument/2006/relationships/image" Target="../media/image4.wmf"/><Relationship Id="rId15" Type="http://schemas.openxmlformats.org/officeDocument/2006/relationships/image" Target="../media/image9.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6.wmf"/><Relationship Id="rId14" Type="http://schemas.openxmlformats.org/officeDocument/2006/relationships/oleObject" Target="../embeddings/oleObject7.bin"/></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67.wmf"/><Relationship Id="rId5" Type="http://schemas.openxmlformats.org/officeDocument/2006/relationships/oleObject" Target="../embeddings/oleObject63.bin"/><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notesSlide" Target="../notesSlides/notesSlide1.xml"/><Relationship Id="rId7" Type="http://schemas.openxmlformats.org/officeDocument/2006/relationships/oleObject" Target="../embeddings/oleObject9.bin"/><Relationship Id="rId12" Type="http://schemas.openxmlformats.org/officeDocument/2006/relationships/image" Target="../media/image14.wmf"/><Relationship Id="rId2" Type="http://schemas.openxmlformats.org/officeDocument/2006/relationships/slideLayout" Target="../slideLayouts/slideLayout18.xml"/><Relationship Id="rId1" Type="http://schemas.openxmlformats.org/officeDocument/2006/relationships/vmlDrawing" Target="../drawings/vmlDrawing3.vml"/><Relationship Id="rId6" Type="http://schemas.openxmlformats.org/officeDocument/2006/relationships/image" Target="../media/image11.wmf"/><Relationship Id="rId11" Type="http://schemas.openxmlformats.org/officeDocument/2006/relationships/oleObject" Target="../embeddings/oleObject11.bin"/><Relationship Id="rId5" Type="http://schemas.openxmlformats.org/officeDocument/2006/relationships/oleObject" Target="../embeddings/oleObject8.bin"/><Relationship Id="rId10" Type="http://schemas.openxmlformats.org/officeDocument/2006/relationships/image" Target="../media/image13.wmf"/><Relationship Id="rId4" Type="http://schemas.openxmlformats.org/officeDocument/2006/relationships/image" Target="../media/image10.jpg"/><Relationship Id="rId9" Type="http://schemas.openxmlformats.org/officeDocument/2006/relationships/oleObject" Target="../embeddings/oleObject10.bin"/></Relationships>
</file>

<file path=ppt/slides/_rels/slide4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19.wmf"/><Relationship Id="rId3" Type="http://schemas.openxmlformats.org/officeDocument/2006/relationships/image" Target="../media/image10.jpg"/><Relationship Id="rId7" Type="http://schemas.openxmlformats.org/officeDocument/2006/relationships/image" Target="../media/image16.wmf"/><Relationship Id="rId12" Type="http://schemas.openxmlformats.org/officeDocument/2006/relationships/oleObject" Target="../embeddings/oleObject16.bin"/><Relationship Id="rId2" Type="http://schemas.openxmlformats.org/officeDocument/2006/relationships/slideLayout" Target="../slideLayouts/slideLayout18.xml"/><Relationship Id="rId1" Type="http://schemas.openxmlformats.org/officeDocument/2006/relationships/vmlDrawing" Target="../drawings/vmlDrawing4.vml"/><Relationship Id="rId6" Type="http://schemas.openxmlformats.org/officeDocument/2006/relationships/oleObject" Target="../embeddings/oleObject13.bin"/><Relationship Id="rId11" Type="http://schemas.openxmlformats.org/officeDocument/2006/relationships/image" Target="../media/image18.wmf"/><Relationship Id="rId5" Type="http://schemas.openxmlformats.org/officeDocument/2006/relationships/image" Target="../media/image15.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17.wmf"/></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slideLayout" Target="../slideLayouts/slideLayout35.xml"/><Relationship Id="rId1" Type="http://schemas.openxmlformats.org/officeDocument/2006/relationships/vmlDrawing" Target="../drawings/vmlDrawing5.vml"/><Relationship Id="rId6" Type="http://schemas.openxmlformats.org/officeDocument/2006/relationships/image" Target="../media/image20.wmf"/><Relationship Id="rId5" Type="http://schemas.openxmlformats.org/officeDocument/2006/relationships/oleObject" Target="../embeddings/oleObject17.bin"/><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jp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50421"/>
            <a:ext cx="9144000" cy="646331"/>
          </a:xfrm>
          <a:prstGeom prst="rect">
            <a:avLst/>
          </a:prstGeom>
        </p:spPr>
        <p:txBody>
          <a:bodyPr wrap="square">
            <a:spAutoFit/>
          </a:bodyPr>
          <a:lstStyle/>
          <a:p>
            <a:pPr algn="ctr"/>
            <a:r>
              <a:rPr lang="en-US" altLang="zh-CN" sz="3600" dirty="0">
                <a:solidFill>
                  <a:prstClr val="black"/>
                </a:solidFill>
              </a:rPr>
              <a:t>§1.3 </a:t>
            </a:r>
            <a:r>
              <a:rPr lang="zh-CN" altLang="en-US" sz="3600" dirty="0">
                <a:solidFill>
                  <a:prstClr val="black"/>
                </a:solidFill>
              </a:rPr>
              <a:t>环路定理</a:t>
            </a:r>
          </a:p>
        </p:txBody>
      </p:sp>
      <p:sp>
        <p:nvSpPr>
          <p:cNvPr id="3" name="内容占位符 2"/>
          <p:cNvSpPr txBox="1">
            <a:spLocks/>
          </p:cNvSpPr>
          <p:nvPr/>
        </p:nvSpPr>
        <p:spPr>
          <a:xfrm>
            <a:off x="0" y="1340768"/>
            <a:ext cx="9144000" cy="5400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zh-CN" altLang="en-US" dirty="0">
              <a:solidFill>
                <a:prstClr val="black">
                  <a:tint val="75000"/>
                </a:prstClr>
              </a:solidFill>
              <a:latin typeface="宋体"/>
            </a:endParaRPr>
          </a:p>
        </p:txBody>
      </p:sp>
      <p:sp>
        <p:nvSpPr>
          <p:cNvPr id="5" name="TextBox 4"/>
          <p:cNvSpPr txBox="1"/>
          <p:nvPr/>
        </p:nvSpPr>
        <p:spPr>
          <a:xfrm>
            <a:off x="0" y="1340768"/>
            <a:ext cx="9036496" cy="4031873"/>
          </a:xfrm>
          <a:prstGeom prst="rect">
            <a:avLst/>
          </a:prstGeom>
          <a:noFill/>
        </p:spPr>
        <p:txBody>
          <a:bodyPr wrap="square" rtlCol="0">
            <a:spAutoFit/>
          </a:bodyPr>
          <a:lstStyle/>
          <a:p>
            <a:r>
              <a:rPr lang="en-US" altLang="zh-CN" dirty="0">
                <a:solidFill>
                  <a:prstClr val="black"/>
                </a:solidFill>
              </a:rPr>
              <a:t>	   </a:t>
            </a:r>
            <a:r>
              <a:rPr lang="zh-CN" altLang="en-US" sz="3200" dirty="0">
                <a:solidFill>
                  <a:prstClr val="black"/>
                </a:solidFill>
              </a:rPr>
              <a:t>静电场有两个基本特性，即</a:t>
            </a:r>
            <a:r>
              <a:rPr lang="zh-CN" altLang="en-US" sz="3200" b="1" dirty="0">
                <a:solidFill>
                  <a:srgbClr val="C00000"/>
                </a:solidFill>
              </a:rPr>
              <a:t>有源</a:t>
            </a:r>
            <a:r>
              <a:rPr lang="zh-CN" altLang="en-US" sz="3200" b="1" dirty="0" smtClean="0">
                <a:solidFill>
                  <a:srgbClr val="C00000"/>
                </a:solidFill>
              </a:rPr>
              <a:t>性</a:t>
            </a:r>
            <a:r>
              <a:rPr lang="zh-CN" altLang="en-US" sz="3200" dirty="0">
                <a:solidFill>
                  <a:prstClr val="black"/>
                </a:solidFill>
              </a:rPr>
              <a:t>、</a:t>
            </a:r>
            <a:r>
              <a:rPr lang="zh-CN" altLang="en-US" sz="3200" b="1" dirty="0" smtClean="0">
                <a:solidFill>
                  <a:srgbClr val="C00000"/>
                </a:solidFill>
              </a:rPr>
              <a:t>保守</a:t>
            </a:r>
            <a:r>
              <a:rPr lang="zh-CN" altLang="en-US" sz="3200" b="1" dirty="0">
                <a:solidFill>
                  <a:srgbClr val="C00000"/>
                </a:solidFill>
              </a:rPr>
              <a:t>性</a:t>
            </a:r>
            <a:r>
              <a:rPr lang="zh-CN" altLang="en-US" sz="3200" dirty="0">
                <a:solidFill>
                  <a:prstClr val="black"/>
                </a:solidFill>
              </a:rPr>
              <a:t>。</a:t>
            </a:r>
            <a:endParaRPr lang="en-US" altLang="zh-CN" sz="3200" dirty="0">
              <a:solidFill>
                <a:prstClr val="black"/>
              </a:solidFill>
            </a:endParaRPr>
          </a:p>
          <a:p>
            <a:r>
              <a:rPr lang="en-US" altLang="zh-CN" sz="3200" dirty="0">
                <a:solidFill>
                  <a:prstClr val="black"/>
                </a:solidFill>
              </a:rPr>
              <a:t> </a:t>
            </a:r>
            <a:r>
              <a:rPr lang="en-US" altLang="zh-CN" sz="3200" dirty="0" smtClean="0">
                <a:solidFill>
                  <a:prstClr val="black"/>
                </a:solidFill>
              </a:rPr>
              <a:t>       </a:t>
            </a:r>
            <a:r>
              <a:rPr lang="zh-CN" altLang="en-US" sz="3200" dirty="0" smtClean="0">
                <a:solidFill>
                  <a:prstClr val="black"/>
                </a:solidFill>
              </a:rPr>
              <a:t>关于</a:t>
            </a:r>
            <a:r>
              <a:rPr lang="zh-CN" altLang="en-US" sz="3200" dirty="0">
                <a:solidFill>
                  <a:prstClr val="black"/>
                </a:solidFill>
              </a:rPr>
              <a:t>有源性是指：静电场不能脱离静止电荷而</a:t>
            </a:r>
            <a:r>
              <a:rPr lang="zh-CN" altLang="en-US" sz="3200" dirty="0" smtClean="0">
                <a:solidFill>
                  <a:prstClr val="black"/>
                </a:solidFill>
              </a:rPr>
              <a:t>单独存在</a:t>
            </a:r>
            <a:r>
              <a:rPr lang="zh-CN" altLang="en-US" sz="3200" dirty="0">
                <a:solidFill>
                  <a:prstClr val="black"/>
                </a:solidFill>
              </a:rPr>
              <a:t>，静止电荷是静电场的源，高斯定律正是反应了静电场的这一特性。</a:t>
            </a:r>
            <a:endParaRPr lang="en-US" altLang="zh-CN" sz="3200" dirty="0">
              <a:solidFill>
                <a:prstClr val="black"/>
              </a:solidFill>
            </a:endParaRPr>
          </a:p>
          <a:p>
            <a:r>
              <a:rPr lang="en-US" altLang="zh-CN" sz="3200" dirty="0">
                <a:solidFill>
                  <a:prstClr val="black"/>
                </a:solidFill>
              </a:rPr>
              <a:t> </a:t>
            </a:r>
            <a:r>
              <a:rPr lang="en-US" altLang="zh-CN" sz="3200" dirty="0" smtClean="0">
                <a:solidFill>
                  <a:prstClr val="black"/>
                </a:solidFill>
              </a:rPr>
              <a:t>       </a:t>
            </a:r>
            <a:r>
              <a:rPr lang="zh-CN" altLang="en-US" sz="3200" dirty="0" smtClean="0">
                <a:solidFill>
                  <a:prstClr val="black"/>
                </a:solidFill>
              </a:rPr>
              <a:t>关于</a:t>
            </a:r>
            <a:r>
              <a:rPr lang="zh-CN" altLang="en-US" sz="3200" dirty="0">
                <a:solidFill>
                  <a:prstClr val="black"/>
                </a:solidFill>
              </a:rPr>
              <a:t>保守性是指：在静电场中，电场矢量的线积分与积分路径无关，其本质就是环路定理。</a:t>
            </a:r>
            <a:endParaRPr lang="en-US" altLang="zh-CN" sz="3200" dirty="0">
              <a:solidFill>
                <a:prstClr val="black"/>
              </a:solidFill>
            </a:endParaRPr>
          </a:p>
          <a:p>
            <a:r>
              <a:rPr lang="en-US" altLang="zh-CN" sz="3200" dirty="0">
                <a:solidFill>
                  <a:prstClr val="black"/>
                </a:solidFill>
              </a:rPr>
              <a:t> </a:t>
            </a:r>
            <a:r>
              <a:rPr lang="en-US" altLang="zh-CN" sz="3200" dirty="0" smtClean="0">
                <a:solidFill>
                  <a:prstClr val="black"/>
                </a:solidFill>
              </a:rPr>
              <a:t>       </a:t>
            </a:r>
            <a:r>
              <a:rPr lang="zh-CN" altLang="en-US" sz="3200" dirty="0" smtClean="0">
                <a:solidFill>
                  <a:prstClr val="black"/>
                </a:solidFill>
              </a:rPr>
              <a:t>除了</a:t>
            </a:r>
            <a:r>
              <a:rPr lang="zh-CN" altLang="en-US" sz="3200" dirty="0">
                <a:solidFill>
                  <a:prstClr val="black"/>
                </a:solidFill>
              </a:rPr>
              <a:t>环路定理外本节还要介绍几个概念</a:t>
            </a:r>
            <a:r>
              <a:rPr lang="zh-CN" altLang="en-US" sz="3200" dirty="0" smtClean="0">
                <a:solidFill>
                  <a:prstClr val="black"/>
                </a:solidFill>
              </a:rPr>
              <a:t>：电位、电位差</a:t>
            </a:r>
            <a:r>
              <a:rPr lang="zh-CN" altLang="en-US" sz="3200" dirty="0">
                <a:solidFill>
                  <a:prstClr val="black"/>
                </a:solidFill>
              </a:rPr>
              <a:t>，电位能及电位梯度。</a:t>
            </a:r>
          </a:p>
        </p:txBody>
      </p:sp>
    </p:spTree>
    <p:extLst>
      <p:ext uri="{BB962C8B-B14F-4D97-AF65-F5344CB8AC3E}">
        <p14:creationId xmlns:p14="http://schemas.microsoft.com/office/powerpoint/2010/main" val="426583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down)">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down)">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down)">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80920" cy="5832648"/>
              </a:xfrm>
            </p:spPr>
            <p:txBody>
              <a:bodyPr>
                <a:normAutofit/>
              </a:bodyPr>
              <a:lstStyle/>
              <a:p>
                <a:pPr marL="0" indent="0">
                  <a:buNone/>
                </a:pPr>
                <a:r>
                  <a:rPr lang="zh-CN" altLang="en-US" dirty="0" smtClean="0"/>
                  <a:t>例</a:t>
                </a:r>
                <a:r>
                  <a:rPr lang="en-US" altLang="zh-CN" dirty="0" smtClean="0"/>
                  <a:t>1</a:t>
                </a:r>
                <a:r>
                  <a:rPr lang="zh-CN" altLang="en-US" dirty="0" smtClean="0"/>
                  <a:t>：求点电荷</a:t>
                </a:r>
                <a:r>
                  <a:rPr lang="en-US" altLang="zh-CN" dirty="0" smtClean="0"/>
                  <a:t>q</a:t>
                </a:r>
                <a:r>
                  <a:rPr lang="zh-CN" altLang="en-US" dirty="0" smtClean="0"/>
                  <a:t>产生电场的电位分布。</a:t>
                </a:r>
                <a:endParaRPr lang="en-US" altLang="zh-CN" dirty="0" smtClean="0"/>
              </a:p>
              <a:p>
                <a:pPr marL="809625" indent="-809625">
                  <a:buNone/>
                </a:pPr>
                <a:r>
                  <a:rPr lang="zh-CN" altLang="en-US" dirty="0" smtClean="0"/>
                  <a:t>解：选无穷远点为电位参考点，因积分与路径无关，选与</a:t>
                </a:r>
                <a14:m>
                  <m:oMath xmlns:m="http://schemas.openxmlformats.org/officeDocument/2006/math">
                    <m:acc>
                      <m:accPr>
                        <m:chr m:val="⃗"/>
                        <m:ctrlPr>
                          <a:rPr lang="zh-CN" altLang="en-US" i="1" smtClean="0">
                            <a:latin typeface="Cambria Math"/>
                          </a:rPr>
                        </m:ctrlPr>
                      </m:accPr>
                      <m:e>
                        <m:r>
                          <a:rPr lang="en-US" altLang="zh-CN" b="0" i="1" smtClean="0">
                            <a:latin typeface="Cambria Math"/>
                          </a:rPr>
                          <m:t>𝐸</m:t>
                        </m:r>
                      </m:e>
                    </m:acc>
                  </m:oMath>
                </a14:m>
                <a:r>
                  <a:rPr lang="zh-CN" altLang="en-US" dirty="0" smtClean="0"/>
                  <a:t>方向相同的路径积分。按电位定义，空间距离点电荷</a:t>
                </a:r>
                <a:r>
                  <a:rPr lang="en-US" altLang="zh-CN" dirty="0" smtClean="0"/>
                  <a:t>q</a:t>
                </a:r>
                <a:r>
                  <a:rPr lang="zh-CN" altLang="en-US" dirty="0" smtClean="0"/>
                  <a:t>为</a:t>
                </a:r>
                <a:r>
                  <a:rPr lang="en-US" altLang="zh-CN" dirty="0" smtClean="0"/>
                  <a:t>r</a:t>
                </a:r>
                <a:r>
                  <a:rPr lang="zh-CN" altLang="en-US" dirty="0" smtClean="0"/>
                  <a:t>的任一点</a:t>
                </a:r>
                <a:r>
                  <a:rPr lang="en-US" altLang="zh-CN" dirty="0" smtClean="0"/>
                  <a:t>P</a:t>
                </a:r>
                <a:r>
                  <a:rPr lang="zh-CN" altLang="en-US" dirty="0" smtClean="0"/>
                  <a:t>的电位为：</a:t>
                </a:r>
                <a:endParaRPr lang="en-US" altLang="zh-CN"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a:rPr>
                          </m:ctrlPr>
                        </m:sSubPr>
                        <m:e>
                          <m:r>
                            <a:rPr lang="en-US" altLang="zh-CN" b="0" i="1" smtClean="0">
                              <a:latin typeface="Cambria Math"/>
                            </a:rPr>
                            <m:t>𝑈</m:t>
                          </m:r>
                        </m:e>
                        <m:sub>
                          <m:r>
                            <a:rPr lang="en-US" altLang="zh-CN" b="0" i="1" smtClean="0">
                              <a:latin typeface="Cambria Math"/>
                            </a:rPr>
                            <m:t>𝑃</m:t>
                          </m:r>
                        </m:sub>
                      </m:sSub>
                      <m:r>
                        <a:rPr lang="en-US" altLang="zh-CN" b="0" i="0" smtClean="0">
                          <a:latin typeface="Cambria Math"/>
                        </a:rPr>
                        <m:t>=</m:t>
                      </m:r>
                      <m:nary>
                        <m:naryPr>
                          <m:limLoc m:val="undOvr"/>
                          <m:ctrlPr>
                            <a:rPr lang="en-US" altLang="zh-CN" b="0" i="1" smtClean="0">
                              <a:latin typeface="Cambria Math"/>
                            </a:rPr>
                          </m:ctrlPr>
                        </m:naryPr>
                        <m:sub>
                          <m:r>
                            <m:rPr>
                              <m:brk m:alnAt="24"/>
                            </m:rPr>
                            <a:rPr lang="en-US" altLang="zh-CN" b="0" i="1" smtClean="0">
                              <a:latin typeface="Cambria Math"/>
                            </a:rPr>
                            <m:t>𝑃</m:t>
                          </m:r>
                        </m:sub>
                        <m:sup>
                          <m:r>
                            <a:rPr lang="en-US" altLang="zh-CN" b="0" i="1" smtClean="0">
                              <a:latin typeface="Cambria Math"/>
                              <a:ea typeface="Cambria Math"/>
                            </a:rPr>
                            <m:t>∞</m:t>
                          </m:r>
                        </m:sup>
                        <m:e>
                          <m:acc>
                            <m:accPr>
                              <m:chr m:val="⃗"/>
                              <m:ctrlPr>
                                <a:rPr lang="en-US" altLang="zh-CN" b="0" i="1" smtClean="0">
                                  <a:latin typeface="Cambria Math"/>
                                  <a:ea typeface="Cambria Math"/>
                                </a:rPr>
                              </m:ctrlPr>
                            </m:accPr>
                            <m:e>
                              <m:r>
                                <a:rPr lang="en-US" altLang="zh-CN" b="0" i="1" smtClean="0">
                                  <a:latin typeface="Cambria Math"/>
                                  <a:ea typeface="Cambria Math"/>
                                </a:rPr>
                                <m:t>𝐸</m:t>
                              </m:r>
                            </m:e>
                          </m:acc>
                          <m:r>
                            <a:rPr lang="en-US" altLang="zh-CN" b="0" i="1" smtClean="0">
                              <a:latin typeface="Cambria Math"/>
                              <a:ea typeface="Cambria Math"/>
                            </a:rPr>
                            <m:t>⋅</m:t>
                          </m:r>
                          <m:r>
                            <a:rPr lang="en-US" altLang="zh-CN" b="0" i="1" smtClean="0">
                              <a:latin typeface="Cambria Math"/>
                              <a:ea typeface="Cambria Math"/>
                            </a:rPr>
                            <m:t>𝑑</m:t>
                          </m:r>
                          <m:acc>
                            <m:accPr>
                              <m:chr m:val="⃗"/>
                              <m:ctrlPr>
                                <a:rPr lang="en-US" altLang="zh-CN" b="0" i="1" smtClean="0">
                                  <a:latin typeface="Cambria Math"/>
                                  <a:ea typeface="Cambria Math"/>
                                </a:rPr>
                              </m:ctrlPr>
                            </m:accPr>
                            <m:e>
                              <m:r>
                                <a:rPr lang="en-US" altLang="zh-CN" b="0" i="1" smtClean="0">
                                  <a:latin typeface="Cambria Math"/>
                                  <a:ea typeface="Cambria Math"/>
                                </a:rPr>
                                <m:t>𝑟</m:t>
                              </m:r>
                            </m:e>
                          </m:acc>
                          <m:r>
                            <a:rPr lang="en-US" altLang="zh-CN" b="0" i="1" smtClean="0">
                              <a:latin typeface="Cambria Math"/>
                              <a:ea typeface="Cambria Math"/>
                            </a:rPr>
                            <m:t>=</m:t>
                          </m:r>
                          <m:nary>
                            <m:naryPr>
                              <m:limLoc m:val="undOvr"/>
                              <m:ctrlPr>
                                <a:rPr lang="en-US" altLang="zh-CN" b="0" i="1" smtClean="0">
                                  <a:latin typeface="Cambria Math"/>
                                  <a:ea typeface="Cambria Math"/>
                                </a:rPr>
                              </m:ctrlPr>
                            </m:naryPr>
                            <m:sub>
                              <m:r>
                                <m:rPr>
                                  <m:brk m:alnAt="24"/>
                                </m:rPr>
                                <a:rPr lang="en-US" altLang="zh-CN" b="0" i="1" smtClean="0">
                                  <a:latin typeface="Cambria Math"/>
                                  <a:ea typeface="Cambria Math"/>
                                </a:rPr>
                                <m:t>𝑃</m:t>
                              </m:r>
                            </m:sub>
                            <m:sup>
                              <m:r>
                                <a:rPr lang="en-US" altLang="zh-CN" b="0" i="1" smtClean="0">
                                  <a:latin typeface="Cambria Math"/>
                                  <a:ea typeface="Cambria Math"/>
                                </a:rPr>
                                <m:t>∞</m:t>
                              </m:r>
                            </m:sup>
                            <m:e>
                              <m:d>
                                <m:dPr>
                                  <m:ctrlPr>
                                    <a:rPr lang="en-US" altLang="zh-CN" b="0" i="1" smtClean="0">
                                      <a:latin typeface="Cambria Math"/>
                                      <a:ea typeface="Cambria Math"/>
                                    </a:rPr>
                                  </m:ctrlPr>
                                </m:dPr>
                                <m:e>
                                  <m:r>
                                    <a:rPr lang="en-US" altLang="zh-CN" b="0" i="1" smtClean="0">
                                      <a:latin typeface="Cambria Math"/>
                                      <a:ea typeface="Cambria Math"/>
                                    </a:rPr>
                                    <m:t>𝑘</m:t>
                                  </m:r>
                                  <m:f>
                                    <m:fPr>
                                      <m:ctrlPr>
                                        <a:rPr lang="en-US" altLang="zh-CN" b="0" i="1" smtClean="0">
                                          <a:latin typeface="Cambria Math"/>
                                          <a:ea typeface="Cambria Math"/>
                                        </a:rPr>
                                      </m:ctrlPr>
                                    </m:fPr>
                                    <m:num>
                                      <m:r>
                                        <a:rPr lang="en-US" altLang="zh-CN" b="0" i="1" smtClean="0">
                                          <a:latin typeface="Cambria Math"/>
                                          <a:ea typeface="Cambria Math"/>
                                        </a:rPr>
                                        <m:t>𝑞</m:t>
                                      </m:r>
                                    </m:num>
                                    <m:den>
                                      <m:sSup>
                                        <m:sSupPr>
                                          <m:ctrlPr>
                                            <a:rPr lang="en-US" altLang="zh-CN" b="0" i="1" smtClean="0">
                                              <a:latin typeface="Cambria Math"/>
                                              <a:ea typeface="Cambria Math"/>
                                            </a:rPr>
                                          </m:ctrlPr>
                                        </m:sSupPr>
                                        <m:e>
                                          <m:r>
                                            <a:rPr lang="en-US" altLang="zh-CN" b="0" i="1" smtClean="0">
                                              <a:latin typeface="Cambria Math"/>
                                              <a:ea typeface="Cambria Math"/>
                                            </a:rPr>
                                            <m:t>𝑟</m:t>
                                          </m:r>
                                        </m:e>
                                        <m:sup>
                                          <m:r>
                                            <a:rPr lang="en-US" altLang="zh-CN" b="0" i="1" smtClean="0">
                                              <a:latin typeface="Cambria Math"/>
                                              <a:ea typeface="Cambria Math"/>
                                            </a:rPr>
                                            <m:t>2</m:t>
                                          </m:r>
                                        </m:sup>
                                      </m:sSup>
                                    </m:den>
                                  </m:f>
                                  <m:acc>
                                    <m:accPr>
                                      <m:chr m:val="̂"/>
                                      <m:ctrlPr>
                                        <a:rPr lang="en-US" altLang="zh-CN" b="0" i="1" smtClean="0">
                                          <a:latin typeface="Cambria Math"/>
                                          <a:ea typeface="Cambria Math"/>
                                        </a:rPr>
                                      </m:ctrlPr>
                                    </m:accPr>
                                    <m:e>
                                      <m:r>
                                        <a:rPr lang="en-US" altLang="zh-CN" b="0" i="1" smtClean="0">
                                          <a:latin typeface="Cambria Math"/>
                                          <a:ea typeface="Cambria Math"/>
                                        </a:rPr>
                                        <m:t>𝑟</m:t>
                                      </m:r>
                                    </m:e>
                                  </m:acc>
                                </m:e>
                              </m:d>
                              <m:r>
                                <a:rPr lang="en-US" altLang="zh-CN" b="0" i="1" smtClean="0">
                                  <a:latin typeface="Cambria Math"/>
                                  <a:ea typeface="Cambria Math"/>
                                </a:rPr>
                                <m:t>⋅</m:t>
                              </m:r>
                              <m:r>
                                <a:rPr lang="en-US" altLang="zh-CN" b="0" i="1" smtClean="0">
                                  <a:latin typeface="Cambria Math"/>
                                  <a:ea typeface="Cambria Math"/>
                                </a:rPr>
                                <m:t>𝑑</m:t>
                              </m:r>
                              <m:acc>
                                <m:accPr>
                                  <m:chr m:val="⃗"/>
                                  <m:ctrlPr>
                                    <a:rPr lang="en-US" altLang="zh-CN" b="0" i="1" smtClean="0">
                                      <a:latin typeface="Cambria Math"/>
                                      <a:ea typeface="Cambria Math"/>
                                    </a:rPr>
                                  </m:ctrlPr>
                                </m:accPr>
                                <m:e>
                                  <m:r>
                                    <a:rPr lang="en-US" altLang="zh-CN" b="0" i="1" smtClean="0">
                                      <a:latin typeface="Cambria Math"/>
                                      <a:ea typeface="Cambria Math"/>
                                    </a:rPr>
                                    <m:t>𝑟</m:t>
                                  </m:r>
                                </m:e>
                              </m:acc>
                              <m:r>
                                <a:rPr lang="en-US" altLang="zh-CN" b="0" i="1" smtClean="0">
                                  <a:latin typeface="Cambria Math"/>
                                  <a:ea typeface="Cambria Math"/>
                                </a:rPr>
                                <m:t>=</m:t>
                              </m:r>
                              <m:r>
                                <a:rPr lang="en-US" altLang="zh-CN" b="0" i="1" smtClean="0">
                                  <a:latin typeface="Cambria Math"/>
                                  <a:ea typeface="Cambria Math"/>
                                </a:rPr>
                                <m:t>𝑘𝑞</m:t>
                              </m:r>
                              <m:f>
                                <m:fPr>
                                  <m:ctrlPr>
                                    <a:rPr lang="en-US" altLang="zh-CN" b="0" i="1" smtClean="0">
                                      <a:latin typeface="Cambria Math"/>
                                      <a:ea typeface="Cambria Math"/>
                                    </a:rPr>
                                  </m:ctrlPr>
                                </m:fPr>
                                <m:num>
                                  <m:r>
                                    <a:rPr lang="en-US" altLang="zh-CN" b="0" i="1" smtClean="0">
                                      <a:latin typeface="Cambria Math"/>
                                      <a:ea typeface="Cambria Math"/>
                                    </a:rPr>
                                    <m:t>1</m:t>
                                  </m:r>
                                </m:num>
                                <m:den>
                                  <m:r>
                                    <a:rPr lang="en-US" altLang="zh-CN" b="0" i="1" smtClean="0">
                                      <a:latin typeface="Cambria Math"/>
                                      <a:ea typeface="Cambria Math"/>
                                    </a:rPr>
                                    <m:t>𝑟</m:t>
                                  </m:r>
                                </m:den>
                              </m:f>
                            </m:e>
                          </m:nary>
                        </m:e>
                      </m:nary>
                    </m:oMath>
                  </m:oMathPara>
                </a14:m>
                <a:endParaRPr lang="en-US" altLang="zh-CN" dirty="0" smtClean="0"/>
              </a:p>
              <a:p>
                <a:pPr marL="0" indent="0">
                  <a:buNone/>
                </a:pPr>
                <a:endParaRPr lang="en-US" altLang="zh-CN" dirty="0"/>
              </a:p>
              <a:p>
                <a:pPr marL="0" indent="0">
                  <a:buNone/>
                </a:pPr>
                <a:r>
                  <a:rPr lang="zh-CN" altLang="en-US" b="1" dirty="0" smtClean="0">
                    <a:solidFill>
                      <a:srgbClr val="C00000"/>
                    </a:solidFill>
                  </a:rPr>
                  <a:t>      点电荷的电位：</a:t>
                </a:r>
                <a14:m>
                  <m:oMath xmlns:m="http://schemas.openxmlformats.org/officeDocument/2006/math">
                    <m:r>
                      <a:rPr lang="en-US" altLang="zh-CN" b="1" i="1" smtClean="0">
                        <a:solidFill>
                          <a:srgbClr val="C00000"/>
                        </a:solidFill>
                        <a:latin typeface="Cambria Math"/>
                        <a:ea typeface="Cambria Math"/>
                      </a:rPr>
                      <m:t>𝑼</m:t>
                    </m:r>
                    <m:r>
                      <a:rPr lang="en-US" altLang="zh-CN" b="1" i="1" smtClean="0">
                        <a:solidFill>
                          <a:srgbClr val="C00000"/>
                        </a:solidFill>
                        <a:latin typeface="Cambria Math"/>
                        <a:ea typeface="Cambria Math"/>
                      </a:rPr>
                      <m:t>=</m:t>
                    </m:r>
                    <m:r>
                      <a:rPr lang="en-US" altLang="zh-CN" b="1" i="1">
                        <a:solidFill>
                          <a:srgbClr val="C00000"/>
                        </a:solidFill>
                        <a:latin typeface="Cambria Math"/>
                        <a:ea typeface="Cambria Math"/>
                      </a:rPr>
                      <m:t>𝒌</m:t>
                    </m:r>
                    <m:f>
                      <m:fPr>
                        <m:ctrlPr>
                          <a:rPr lang="en-US" altLang="zh-CN" b="1" i="1">
                            <a:solidFill>
                              <a:srgbClr val="C00000"/>
                            </a:solidFill>
                            <a:latin typeface="Cambria Math"/>
                            <a:ea typeface="Cambria Math"/>
                          </a:rPr>
                        </m:ctrlPr>
                      </m:fPr>
                      <m:num>
                        <m:r>
                          <a:rPr lang="en-US" altLang="zh-CN" b="1" i="1" smtClean="0">
                            <a:solidFill>
                              <a:srgbClr val="C00000"/>
                            </a:solidFill>
                            <a:latin typeface="Cambria Math"/>
                            <a:ea typeface="Cambria Math"/>
                          </a:rPr>
                          <m:t>𝒒</m:t>
                        </m:r>
                      </m:num>
                      <m:den>
                        <m:r>
                          <a:rPr lang="en-US" altLang="zh-CN" b="1" i="1" smtClean="0">
                            <a:solidFill>
                              <a:srgbClr val="C00000"/>
                            </a:solidFill>
                            <a:latin typeface="Cambria Math"/>
                            <a:ea typeface="Cambria Math"/>
                          </a:rPr>
                          <m:t>𝒓</m:t>
                        </m:r>
                      </m:den>
                    </m:f>
                  </m:oMath>
                </a14:m>
                <a:endParaRPr lang="zh-CN" altLang="en-US" b="1" dirty="0">
                  <a:solidFill>
                    <a:srgbClr val="C0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80920" cy="5832648"/>
              </a:xfrm>
              <a:blipFill rotWithShape="1">
                <a:blip r:embed="rId3"/>
                <a:stretch>
                  <a:fillRect l="-1840" t="-1881" r="-18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3995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764704"/>
            <a:ext cx="8208912" cy="5832648"/>
          </a:xfrm>
        </p:spPr>
        <p:txBody>
          <a:bodyPr/>
          <a:lstStyle/>
          <a:p>
            <a:pPr marL="0" lvl="0" indent="0">
              <a:buNone/>
            </a:pPr>
            <a:r>
              <a:rPr lang="en-US" altLang="zh-CN" b="1" dirty="0" smtClean="0">
                <a:solidFill>
                  <a:srgbClr val="C00000"/>
                </a:solidFill>
                <a:latin typeface="宋体"/>
              </a:rPr>
              <a:t>2</a:t>
            </a:r>
            <a:r>
              <a:rPr lang="zh-CN" altLang="en-US" b="1" dirty="0" smtClean="0">
                <a:solidFill>
                  <a:srgbClr val="C00000"/>
                </a:solidFill>
                <a:latin typeface="宋体"/>
              </a:rPr>
              <a:t>、等位面</a:t>
            </a:r>
            <a:r>
              <a:rPr lang="en-US" altLang="zh-CN" b="1" dirty="0" smtClean="0">
                <a:solidFill>
                  <a:srgbClr val="C00000"/>
                </a:solidFill>
                <a:latin typeface="宋体"/>
              </a:rPr>
              <a:t>:</a:t>
            </a:r>
          </a:p>
          <a:p>
            <a:pPr marL="0" lvl="0" indent="0">
              <a:buNone/>
            </a:pPr>
            <a:r>
              <a:rPr lang="en-US" altLang="zh-CN" dirty="0">
                <a:solidFill>
                  <a:prstClr val="black"/>
                </a:solidFill>
                <a:latin typeface="宋体"/>
              </a:rPr>
              <a:t> </a:t>
            </a:r>
            <a:r>
              <a:rPr lang="en-US" altLang="zh-CN" dirty="0" smtClean="0">
                <a:solidFill>
                  <a:prstClr val="black"/>
                </a:solidFill>
                <a:latin typeface="宋体"/>
              </a:rPr>
              <a:t>  </a:t>
            </a:r>
            <a:r>
              <a:rPr lang="zh-CN" altLang="en-US" dirty="0" smtClean="0">
                <a:solidFill>
                  <a:prstClr val="black"/>
                </a:solidFill>
                <a:latin typeface="宋体"/>
              </a:rPr>
              <a:t>电位相等的点构成的面称为</a:t>
            </a:r>
            <a:r>
              <a:rPr lang="zh-CN" altLang="en-US" b="1" dirty="0" smtClean="0">
                <a:solidFill>
                  <a:srgbClr val="C00000"/>
                </a:solidFill>
                <a:latin typeface="宋体"/>
              </a:rPr>
              <a:t>等位面</a:t>
            </a:r>
            <a:r>
              <a:rPr lang="zh-CN" altLang="en-US" dirty="0" smtClean="0">
                <a:solidFill>
                  <a:prstClr val="black"/>
                </a:solidFill>
                <a:latin typeface="宋体"/>
              </a:rPr>
              <a:t>。</a:t>
            </a:r>
            <a:endParaRPr lang="en-US" altLang="zh-CN" dirty="0" smtClean="0">
              <a:solidFill>
                <a:prstClr val="black"/>
              </a:solidFill>
              <a:latin typeface="宋体"/>
            </a:endParaRPr>
          </a:p>
          <a:p>
            <a:pPr marL="0" lvl="0" indent="0">
              <a:buNone/>
            </a:pPr>
            <a:r>
              <a:rPr lang="zh-CN" altLang="en-US" dirty="0" smtClean="0">
                <a:solidFill>
                  <a:prstClr val="black"/>
                </a:solidFill>
                <a:latin typeface="宋体"/>
              </a:rPr>
              <a:t>性质：</a:t>
            </a:r>
            <a:endParaRPr lang="en-US" altLang="zh-CN" dirty="0" smtClean="0">
              <a:solidFill>
                <a:prstClr val="black"/>
              </a:solidFill>
              <a:latin typeface="宋体"/>
            </a:endParaRPr>
          </a:p>
          <a:p>
            <a:pPr marL="0" lvl="0" indent="0">
              <a:buNone/>
            </a:pPr>
            <a:r>
              <a:rPr lang="zh-CN" altLang="en-US" dirty="0" smtClean="0">
                <a:solidFill>
                  <a:prstClr val="black"/>
                </a:solidFill>
                <a:latin typeface="宋体"/>
              </a:rPr>
              <a:t>（</a:t>
            </a:r>
            <a:r>
              <a:rPr lang="en-US" altLang="zh-CN" dirty="0" smtClean="0">
                <a:solidFill>
                  <a:prstClr val="black"/>
                </a:solidFill>
                <a:latin typeface="宋体"/>
              </a:rPr>
              <a:t>1</a:t>
            </a:r>
            <a:r>
              <a:rPr lang="zh-CN" altLang="en-US" dirty="0" smtClean="0">
                <a:solidFill>
                  <a:prstClr val="black"/>
                </a:solidFill>
                <a:latin typeface="宋体"/>
              </a:rPr>
              <a:t>）电场矢量与等位面处处</a:t>
            </a:r>
            <a:r>
              <a:rPr lang="zh-CN" altLang="en-US" dirty="0">
                <a:solidFill>
                  <a:prstClr val="black"/>
                </a:solidFill>
                <a:latin typeface="宋体"/>
              </a:rPr>
              <a:t>正交</a:t>
            </a:r>
            <a:r>
              <a:rPr lang="zh-CN" altLang="en-US" dirty="0" smtClean="0">
                <a:solidFill>
                  <a:prstClr val="black"/>
                </a:solidFill>
                <a:latin typeface="宋体"/>
              </a:rPr>
              <a:t>。</a:t>
            </a:r>
            <a:endParaRPr lang="en-US" altLang="zh-CN" dirty="0" smtClean="0">
              <a:solidFill>
                <a:prstClr val="black"/>
              </a:solidFill>
              <a:latin typeface="宋体"/>
            </a:endParaRPr>
          </a:p>
          <a:p>
            <a:pPr marL="984250" lvl="0" indent="-984250">
              <a:buNone/>
            </a:pPr>
            <a:r>
              <a:rPr lang="zh-CN" altLang="en-US" dirty="0" smtClean="0">
                <a:solidFill>
                  <a:prstClr val="black"/>
                </a:solidFill>
                <a:latin typeface="宋体"/>
              </a:rPr>
              <a:t>（</a:t>
            </a:r>
            <a:r>
              <a:rPr lang="en-US" altLang="zh-CN" dirty="0" smtClean="0">
                <a:solidFill>
                  <a:prstClr val="black"/>
                </a:solidFill>
                <a:latin typeface="宋体"/>
              </a:rPr>
              <a:t>2</a:t>
            </a:r>
            <a:r>
              <a:rPr lang="zh-CN" altLang="en-US" dirty="0" smtClean="0">
                <a:solidFill>
                  <a:prstClr val="black"/>
                </a:solidFill>
                <a:latin typeface="宋体"/>
              </a:rPr>
              <a:t>）电荷在同一等位面上移动，电场对电荷不做功。</a:t>
            </a:r>
            <a:endParaRPr lang="en-US" altLang="zh-CN" dirty="0" smtClean="0">
              <a:solidFill>
                <a:prstClr val="black"/>
              </a:solidFill>
              <a:latin typeface="宋体"/>
            </a:endParaRPr>
          </a:p>
          <a:p>
            <a:pPr marL="0" lvl="0" indent="0">
              <a:buNone/>
            </a:pPr>
            <a:r>
              <a:rPr lang="zh-CN" altLang="en-US" dirty="0" smtClean="0">
                <a:solidFill>
                  <a:prstClr val="black"/>
                </a:solidFill>
                <a:latin typeface="宋体"/>
              </a:rPr>
              <a:t>（</a:t>
            </a:r>
            <a:r>
              <a:rPr lang="en-US" altLang="zh-CN" dirty="0" smtClean="0">
                <a:solidFill>
                  <a:prstClr val="black"/>
                </a:solidFill>
                <a:latin typeface="宋体"/>
              </a:rPr>
              <a:t>3</a:t>
            </a:r>
            <a:r>
              <a:rPr lang="zh-CN" altLang="en-US" dirty="0" smtClean="0">
                <a:solidFill>
                  <a:prstClr val="black"/>
                </a:solidFill>
                <a:latin typeface="宋体"/>
              </a:rPr>
              <a:t>）电场矢量方向总是由高电位指向低电位。</a:t>
            </a:r>
            <a:endParaRPr lang="en-US" altLang="zh-CN" dirty="0">
              <a:solidFill>
                <a:prstClr val="black"/>
              </a:solidFill>
              <a:latin typeface="宋体"/>
            </a:endParaRPr>
          </a:p>
          <a:p>
            <a:pPr marL="0" indent="0">
              <a:buNone/>
            </a:pPr>
            <a:endParaRPr lang="zh-CN" altLang="en-US" dirty="0"/>
          </a:p>
        </p:txBody>
      </p:sp>
    </p:spTree>
    <p:extLst>
      <p:ext uri="{BB962C8B-B14F-4D97-AF65-F5344CB8AC3E}">
        <p14:creationId xmlns:p14="http://schemas.microsoft.com/office/powerpoint/2010/main" val="224915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fld id="{5F0C9913-0CD5-4264-9A72-4628D9437847}" type="slidenum">
              <a:rPr lang="en-US" altLang="zh-CN">
                <a:solidFill>
                  <a:srgbClr val="000000"/>
                </a:solidFill>
              </a:rPr>
              <a:pPr/>
              <a:t>12</a:t>
            </a:fld>
            <a:endParaRPr lang="en-US" altLang="zh-CN">
              <a:solidFill>
                <a:srgbClr val="000000"/>
              </a:solidFill>
            </a:endParaRPr>
          </a:p>
        </p:txBody>
      </p:sp>
      <p:sp>
        <p:nvSpPr>
          <p:cNvPr id="54282" name="Text Box 10"/>
          <p:cNvSpPr txBox="1">
            <a:spLocks noChangeArrowheads="1"/>
          </p:cNvSpPr>
          <p:nvPr/>
        </p:nvSpPr>
        <p:spPr bwMode="auto">
          <a:xfrm>
            <a:off x="251520" y="260648"/>
            <a:ext cx="50673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3200" b="1" dirty="0">
                <a:solidFill>
                  <a:srgbClr val="000000"/>
                </a:solidFill>
              </a:rPr>
              <a:t>   </a:t>
            </a:r>
            <a:r>
              <a:rPr kumimoji="1" lang="en-US" altLang="zh-CN" sz="2000" b="1" dirty="0">
                <a:solidFill>
                  <a:srgbClr val="FF3300"/>
                </a:solidFill>
              </a:rPr>
              <a:t>▲ </a:t>
            </a:r>
            <a:r>
              <a:rPr kumimoji="1" lang="zh-CN" altLang="en-US" sz="3200" b="1" dirty="0">
                <a:solidFill>
                  <a:srgbClr val="0000FF"/>
                </a:solidFill>
              </a:rPr>
              <a:t>某些</a:t>
            </a:r>
            <a:r>
              <a:rPr kumimoji="1" lang="zh-CN" altLang="en-US" sz="3200" b="1" dirty="0" smtClean="0">
                <a:solidFill>
                  <a:srgbClr val="0000FF"/>
                </a:solidFill>
              </a:rPr>
              <a:t>等位面</a:t>
            </a:r>
            <a:r>
              <a:rPr kumimoji="1" lang="zh-CN" altLang="en-US" sz="3200" b="1" dirty="0">
                <a:solidFill>
                  <a:srgbClr val="0000FF"/>
                </a:solidFill>
              </a:rPr>
              <a:t>：</a:t>
            </a:r>
            <a:endParaRPr kumimoji="1" lang="zh-CN" altLang="en-US" sz="3200" b="1" dirty="0">
              <a:solidFill>
                <a:srgbClr val="000000"/>
              </a:solidFill>
            </a:endParaRPr>
          </a:p>
        </p:txBody>
      </p:sp>
      <p:grpSp>
        <p:nvGrpSpPr>
          <p:cNvPr id="54286" name="Group 14"/>
          <p:cNvGrpSpPr>
            <a:grpSpLocks/>
          </p:cNvGrpSpPr>
          <p:nvPr/>
        </p:nvGrpSpPr>
        <p:grpSpPr bwMode="auto">
          <a:xfrm>
            <a:off x="2052638" y="1223963"/>
            <a:ext cx="5019675" cy="5186362"/>
            <a:chOff x="1125" y="723"/>
            <a:chExt cx="3322" cy="3432"/>
          </a:xfrm>
        </p:grpSpPr>
        <p:sp>
          <p:nvSpPr>
            <p:cNvPr id="54278" name="Text Box 6"/>
            <p:cNvSpPr txBox="1">
              <a:spLocks noChangeArrowheads="1"/>
            </p:cNvSpPr>
            <p:nvPr/>
          </p:nvSpPr>
          <p:spPr bwMode="auto">
            <a:xfrm>
              <a:off x="1266" y="3811"/>
              <a:ext cx="3181"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zh-CN" altLang="en-US" sz="2800" b="1" dirty="0">
                  <a:solidFill>
                    <a:srgbClr val="FF3300"/>
                  </a:solidFill>
                </a:rPr>
                <a:t>电偶极子的电场线和</a:t>
              </a:r>
              <a:r>
                <a:rPr kumimoji="1" lang="zh-CN" altLang="en-US" sz="2800" b="1" dirty="0" smtClean="0">
                  <a:solidFill>
                    <a:srgbClr val="FF3300"/>
                  </a:solidFill>
                </a:rPr>
                <a:t>等位面</a:t>
              </a:r>
              <a:endParaRPr kumimoji="1" lang="zh-CN" altLang="en-US" sz="2800" b="1" dirty="0">
                <a:solidFill>
                  <a:srgbClr val="FF3300"/>
                </a:solidFill>
              </a:endParaRPr>
            </a:p>
          </p:txBody>
        </p:sp>
        <p:pic>
          <p:nvPicPr>
            <p:cNvPr id="54285" name="Picture 13"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 y="723"/>
              <a:ext cx="3207" cy="30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06940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4286"/>
                                        </p:tgtEl>
                                        <p:attrNameLst>
                                          <p:attrName>style.visibility</p:attrName>
                                        </p:attrNameLst>
                                      </p:cBhvr>
                                      <p:to>
                                        <p:strVal val="visible"/>
                                      </p:to>
                                    </p:set>
                                    <p:animEffect transition="in" filter="wipe(left)">
                                      <p:cBhvr>
                                        <p:cTn id="7" dur="500"/>
                                        <p:tgtEl>
                                          <p:spTgt spid="54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CEBFB290-C6C3-4E53-8137-433C86CACC4E}" type="slidenum">
              <a:rPr lang="en-US" altLang="zh-CN">
                <a:solidFill>
                  <a:srgbClr val="000000"/>
                </a:solidFill>
              </a:rPr>
              <a:pPr/>
              <a:t>13</a:t>
            </a:fld>
            <a:endParaRPr lang="en-US" altLang="zh-CN">
              <a:solidFill>
                <a:srgbClr val="000000"/>
              </a:solidFill>
            </a:endParaRPr>
          </a:p>
        </p:txBody>
      </p:sp>
      <p:grpSp>
        <p:nvGrpSpPr>
          <p:cNvPr id="55303" name="Group 1031"/>
          <p:cNvGrpSpPr>
            <a:grpSpLocks/>
          </p:cNvGrpSpPr>
          <p:nvPr/>
        </p:nvGrpSpPr>
        <p:grpSpPr bwMode="auto">
          <a:xfrm>
            <a:off x="971550" y="587375"/>
            <a:ext cx="7581900" cy="5856288"/>
            <a:chOff x="660" y="334"/>
            <a:chExt cx="4776" cy="3689"/>
          </a:xfrm>
        </p:grpSpPr>
        <p:sp>
          <p:nvSpPr>
            <p:cNvPr id="55299" name="Text Box 1027"/>
            <p:cNvSpPr txBox="1">
              <a:spLocks noChangeArrowheads="1"/>
            </p:cNvSpPr>
            <p:nvPr/>
          </p:nvSpPr>
          <p:spPr bwMode="auto">
            <a:xfrm>
              <a:off x="1020" y="3696"/>
              <a:ext cx="44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zh-CN" altLang="en-US" sz="2800" b="1" dirty="0">
                  <a:solidFill>
                    <a:srgbClr val="FF3300"/>
                  </a:solidFill>
                </a:rPr>
                <a:t>两个等量的正电荷的电场线和</a:t>
              </a:r>
              <a:r>
                <a:rPr kumimoji="1" lang="zh-CN" altLang="en-US" sz="2800" b="1" dirty="0" smtClean="0">
                  <a:solidFill>
                    <a:srgbClr val="FF3300"/>
                  </a:solidFill>
                </a:rPr>
                <a:t>等位面</a:t>
              </a:r>
              <a:endParaRPr kumimoji="1" lang="zh-CN" altLang="en-US" sz="2800" b="1" dirty="0">
                <a:solidFill>
                  <a:srgbClr val="FF3300"/>
                </a:solidFill>
              </a:endParaRPr>
            </a:p>
          </p:txBody>
        </p:sp>
        <p:pic>
          <p:nvPicPr>
            <p:cNvPr id="55302" name="Picture 1030" descr="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 y="334"/>
              <a:ext cx="4416" cy="32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455485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904656"/>
              </a:xfrm>
            </p:spPr>
            <p:txBody>
              <a:bodyPr>
                <a:normAutofit lnSpcReduction="10000"/>
              </a:bodyPr>
              <a:lstStyle/>
              <a:p>
                <a:pPr marL="0" indent="0">
                  <a:buNone/>
                </a:pPr>
                <a:r>
                  <a:rPr lang="en-US" altLang="zh-CN" b="1" dirty="0" smtClean="0">
                    <a:solidFill>
                      <a:srgbClr val="C00000"/>
                    </a:solidFill>
                  </a:rPr>
                  <a:t>3</a:t>
                </a:r>
                <a:r>
                  <a:rPr lang="zh-CN" altLang="en-US" b="1" dirty="0" smtClean="0">
                    <a:solidFill>
                      <a:srgbClr val="C00000"/>
                    </a:solidFill>
                  </a:rPr>
                  <a:t>、电位能：</a:t>
                </a:r>
                <a:endParaRPr lang="en-US" altLang="zh-CN" b="1" dirty="0" smtClean="0">
                  <a:solidFill>
                    <a:srgbClr val="C00000"/>
                  </a:solidFill>
                </a:endParaRPr>
              </a:p>
              <a:p>
                <a:pPr marL="0" indent="0">
                  <a:buNone/>
                </a:pPr>
                <a:r>
                  <a:rPr lang="zh-CN" altLang="en-US" dirty="0" smtClean="0"/>
                  <a:t>    与重力场类似，电荷在静电场中存在势能，即</a:t>
                </a:r>
                <a:r>
                  <a:rPr lang="zh-CN" altLang="en-US" b="1" dirty="0" smtClean="0">
                    <a:solidFill>
                      <a:srgbClr val="FF0000"/>
                    </a:solidFill>
                  </a:rPr>
                  <a:t>电位能</a:t>
                </a:r>
                <a:r>
                  <a:rPr lang="zh-CN" altLang="en-US" dirty="0" smtClean="0"/>
                  <a:t>或叫</a:t>
                </a:r>
                <a:r>
                  <a:rPr lang="zh-CN" altLang="en-US" b="1" dirty="0" smtClean="0">
                    <a:solidFill>
                      <a:srgbClr val="FF0000"/>
                    </a:solidFill>
                  </a:rPr>
                  <a:t>电势能</a:t>
                </a:r>
                <a:r>
                  <a:rPr lang="zh-CN" altLang="en-US" dirty="0" smtClean="0"/>
                  <a:t>，也叫</a:t>
                </a:r>
                <a:r>
                  <a:rPr lang="zh-CN" altLang="en-US" b="1" dirty="0" smtClean="0">
                    <a:solidFill>
                      <a:srgbClr val="FF0000"/>
                    </a:solidFill>
                  </a:rPr>
                  <a:t>静电能</a:t>
                </a:r>
                <a:r>
                  <a:rPr lang="zh-CN" altLang="en-US" dirty="0" smtClean="0"/>
                  <a:t>。</a:t>
                </a:r>
                <a:endParaRPr lang="en-US" altLang="zh-CN" dirty="0" smtClean="0"/>
              </a:p>
              <a:p>
                <a:pPr marL="0" indent="0">
                  <a:buNone/>
                </a:pPr>
                <a:r>
                  <a:rPr lang="zh-CN" altLang="en-US" dirty="0" smtClean="0"/>
                  <a:t>    电荷的电量</a:t>
                </a:r>
                <a:r>
                  <a:rPr lang="en-US" altLang="zh-CN" dirty="0" smtClean="0"/>
                  <a:t>q</a:t>
                </a:r>
                <a:r>
                  <a:rPr lang="zh-CN" altLang="en-US" dirty="0" smtClean="0"/>
                  <a:t>与该电荷所在的位置（</a:t>
                </a:r>
                <a:r>
                  <a:rPr lang="en-US" altLang="zh-CN" dirty="0" smtClean="0"/>
                  <a:t>P</a:t>
                </a:r>
                <a:r>
                  <a:rPr lang="zh-CN" altLang="en-US" dirty="0" smtClean="0"/>
                  <a:t>点）静电场的电位</a:t>
                </a:r>
                <a14:m>
                  <m:oMath xmlns:m="http://schemas.openxmlformats.org/officeDocument/2006/math">
                    <m:sSub>
                      <m:sSubPr>
                        <m:ctrlPr>
                          <a:rPr lang="en-US" altLang="zh-CN" i="1" smtClean="0">
                            <a:latin typeface="Cambria Math"/>
                          </a:rPr>
                        </m:ctrlPr>
                      </m:sSubPr>
                      <m:e>
                        <m:r>
                          <a:rPr lang="en-US" altLang="zh-CN" b="0" i="1" smtClean="0">
                            <a:latin typeface="Cambria Math"/>
                          </a:rPr>
                          <m:t>𝑈</m:t>
                        </m:r>
                      </m:e>
                      <m:sub>
                        <m:r>
                          <a:rPr lang="en-US" altLang="zh-CN" b="0" i="1" smtClean="0">
                            <a:latin typeface="Cambria Math"/>
                          </a:rPr>
                          <m:t>𝑃</m:t>
                        </m:r>
                      </m:sub>
                    </m:sSub>
                  </m:oMath>
                </a14:m>
                <a:r>
                  <a:rPr lang="zh-CN" altLang="en-US" dirty="0" smtClean="0"/>
                  <a:t>的乘积：</a:t>
                </a:r>
                <a14:m>
                  <m:oMath xmlns:m="http://schemas.openxmlformats.org/officeDocument/2006/math">
                    <m:sSub>
                      <m:sSubPr>
                        <m:ctrlPr>
                          <a:rPr lang="en-US" altLang="zh-CN" b="1" i="1" smtClean="0">
                            <a:solidFill>
                              <a:srgbClr val="FF0000"/>
                            </a:solidFill>
                            <a:latin typeface="Cambria Math"/>
                          </a:rPr>
                        </m:ctrlPr>
                      </m:sSubPr>
                      <m:e>
                        <m:r>
                          <a:rPr lang="en-US" altLang="zh-CN" b="1" i="1" smtClean="0">
                            <a:solidFill>
                              <a:srgbClr val="FF0000"/>
                            </a:solidFill>
                            <a:latin typeface="Cambria Math"/>
                          </a:rPr>
                          <m:t>𝑾</m:t>
                        </m:r>
                      </m:e>
                      <m:sub>
                        <m:r>
                          <a:rPr lang="en-US" altLang="zh-CN" b="1" i="1" smtClean="0">
                            <a:solidFill>
                              <a:srgbClr val="FF0000"/>
                            </a:solidFill>
                            <a:latin typeface="Cambria Math"/>
                          </a:rPr>
                          <m:t>𝑷</m:t>
                        </m:r>
                      </m:sub>
                    </m:sSub>
                    <m:r>
                      <a:rPr lang="en-US" altLang="zh-CN" b="1" i="1" smtClean="0">
                        <a:solidFill>
                          <a:srgbClr val="FF0000"/>
                        </a:solidFill>
                        <a:latin typeface="Cambria Math"/>
                      </a:rPr>
                      <m:t>=</m:t>
                    </m:r>
                    <m:r>
                      <a:rPr lang="en-US" altLang="zh-CN" b="1" i="1" smtClean="0">
                        <a:solidFill>
                          <a:srgbClr val="FF0000"/>
                        </a:solidFill>
                        <a:latin typeface="Cambria Math"/>
                      </a:rPr>
                      <m:t>𝒒</m:t>
                    </m:r>
                    <m:sSub>
                      <m:sSubPr>
                        <m:ctrlPr>
                          <a:rPr lang="en-US" altLang="zh-CN" b="1" i="1" smtClean="0">
                            <a:solidFill>
                              <a:srgbClr val="FF0000"/>
                            </a:solidFill>
                            <a:latin typeface="Cambria Math"/>
                          </a:rPr>
                        </m:ctrlPr>
                      </m:sSubPr>
                      <m:e>
                        <m:r>
                          <a:rPr lang="en-US" altLang="zh-CN" b="1" i="1" smtClean="0">
                            <a:solidFill>
                              <a:srgbClr val="FF0000"/>
                            </a:solidFill>
                            <a:latin typeface="Cambria Math"/>
                          </a:rPr>
                          <m:t>𝑼</m:t>
                        </m:r>
                      </m:e>
                      <m:sub>
                        <m:r>
                          <a:rPr lang="en-US" altLang="zh-CN" b="1" i="1" smtClean="0">
                            <a:solidFill>
                              <a:srgbClr val="FF0000"/>
                            </a:solidFill>
                            <a:latin typeface="Cambria Math"/>
                          </a:rPr>
                          <m:t>𝑷</m:t>
                        </m:r>
                      </m:sub>
                    </m:sSub>
                  </m:oMath>
                </a14:m>
                <a:endParaRPr lang="en-US" altLang="zh-CN" b="1" i="1" dirty="0" smtClean="0">
                  <a:latin typeface="Cambria Math"/>
                </a:endParaRPr>
              </a:p>
              <a:p>
                <a:pPr marL="0" indent="0">
                  <a:buNone/>
                </a:pPr>
                <a:r>
                  <a:rPr lang="zh-CN" altLang="en-US" b="0" dirty="0" smtClean="0"/>
                  <a:t>另外，</a:t>
                </a:r>
                <a:r>
                  <a:rPr lang="en-US" altLang="zh-CN" dirty="0"/>
                  <a:t> </a:t>
                </a:r>
                <a14:m>
                  <m:oMath xmlns:m="http://schemas.openxmlformats.org/officeDocument/2006/math">
                    <m:sSub>
                      <m:sSubPr>
                        <m:ctrlPr>
                          <a:rPr lang="en-US" altLang="zh-CN" i="1">
                            <a:latin typeface="Cambria Math"/>
                          </a:rPr>
                        </m:ctrlPr>
                      </m:sSubPr>
                      <m:e>
                        <m:r>
                          <a:rPr lang="en-US" altLang="zh-CN" i="1">
                            <a:latin typeface="Cambria Math"/>
                          </a:rPr>
                          <m:t>𝑊</m:t>
                        </m:r>
                      </m:e>
                      <m:sub>
                        <m:r>
                          <a:rPr lang="en-US" altLang="zh-CN" i="1">
                            <a:latin typeface="Cambria Math"/>
                          </a:rPr>
                          <m:t>𝑃</m:t>
                        </m:r>
                      </m:sub>
                    </m:sSub>
                    <m:r>
                      <a:rPr lang="en-US" altLang="zh-CN" i="1">
                        <a:latin typeface="Cambria Math"/>
                      </a:rPr>
                      <m:t>=</m:t>
                    </m:r>
                    <m:r>
                      <a:rPr lang="en-US" altLang="zh-CN" i="1">
                        <a:latin typeface="Cambria Math"/>
                      </a:rPr>
                      <m:t>𝑞</m:t>
                    </m:r>
                    <m:sSub>
                      <m:sSubPr>
                        <m:ctrlPr>
                          <a:rPr lang="en-US" altLang="zh-CN" i="1">
                            <a:latin typeface="Cambria Math"/>
                          </a:rPr>
                        </m:ctrlPr>
                      </m:sSubPr>
                      <m:e>
                        <m:r>
                          <a:rPr lang="en-US" altLang="zh-CN" i="1">
                            <a:latin typeface="Cambria Math"/>
                          </a:rPr>
                          <m:t>𝑈</m:t>
                        </m:r>
                      </m:e>
                      <m:sub>
                        <m:r>
                          <a:rPr lang="en-US" altLang="zh-CN" i="1">
                            <a:latin typeface="Cambria Math"/>
                          </a:rPr>
                          <m:t>𝑃</m:t>
                        </m:r>
                      </m:sub>
                    </m:sSub>
                    <m:r>
                      <a:rPr lang="en-US" altLang="zh-CN" b="0" i="0" smtClean="0">
                        <a:latin typeface="Cambria Math"/>
                      </a:rPr>
                      <m:t>=</m:t>
                    </m:r>
                    <m:nary>
                      <m:naryPr>
                        <m:limLoc m:val="undOvr"/>
                        <m:ctrlPr>
                          <a:rPr lang="en-US" altLang="zh-CN" b="0" i="1" smtClean="0">
                            <a:latin typeface="Cambria Math"/>
                          </a:rPr>
                        </m:ctrlPr>
                      </m:naryPr>
                      <m:sub>
                        <m:r>
                          <m:rPr>
                            <m:brk m:alnAt="24"/>
                          </m:rPr>
                          <a:rPr lang="en-US" altLang="zh-CN" b="0" i="1" smtClean="0">
                            <a:latin typeface="Cambria Math"/>
                          </a:rPr>
                          <m:t>𝑃</m:t>
                        </m:r>
                      </m:sub>
                      <m:sup>
                        <m:r>
                          <a:rPr lang="zh-CN" altLang="en-US" i="1">
                            <a:latin typeface="Cambria Math"/>
                          </a:rPr>
                          <m:t>参考</m:t>
                        </m:r>
                        <m:r>
                          <a:rPr lang="zh-CN" altLang="en-US" b="0" i="1" smtClean="0">
                            <a:latin typeface="Cambria Math"/>
                          </a:rPr>
                          <m:t>点</m:t>
                        </m:r>
                      </m:sup>
                      <m:e>
                        <m:r>
                          <a:rPr lang="en-US" altLang="zh-CN" b="0" i="1" smtClean="0">
                            <a:latin typeface="Cambria Math"/>
                          </a:rPr>
                          <m:t>𝑞</m:t>
                        </m:r>
                        <m:acc>
                          <m:accPr>
                            <m:chr m:val="⃗"/>
                            <m:ctrlPr>
                              <a:rPr lang="en-US" altLang="zh-CN" b="0" i="1" smtClean="0">
                                <a:latin typeface="Cambria Math"/>
                              </a:rPr>
                            </m:ctrlPr>
                          </m:accPr>
                          <m:e>
                            <m:r>
                              <a:rPr lang="en-US" altLang="zh-CN" b="0" i="1" smtClean="0">
                                <a:latin typeface="Cambria Math"/>
                              </a:rPr>
                              <m:t>𝐸</m:t>
                            </m:r>
                          </m:e>
                        </m:acc>
                        <m:r>
                          <a:rPr lang="en-US" altLang="zh-CN" b="0" i="1" smtClean="0">
                            <a:latin typeface="Cambria Math"/>
                            <a:ea typeface="Cambria Math"/>
                          </a:rPr>
                          <m:t>⋅</m:t>
                        </m:r>
                        <m:r>
                          <a:rPr lang="en-US" altLang="zh-CN" b="0" i="1" smtClean="0">
                            <a:latin typeface="Cambria Math"/>
                            <a:ea typeface="Cambria Math"/>
                          </a:rPr>
                          <m:t>𝑑</m:t>
                        </m:r>
                        <m:acc>
                          <m:accPr>
                            <m:chr m:val="⃗"/>
                            <m:ctrlPr>
                              <a:rPr lang="en-US" altLang="zh-CN" b="0" i="1" smtClean="0">
                                <a:latin typeface="Cambria Math"/>
                                <a:ea typeface="Cambria Math"/>
                              </a:rPr>
                            </m:ctrlPr>
                          </m:accPr>
                          <m:e>
                            <m:r>
                              <a:rPr lang="en-US" altLang="zh-CN" b="0" i="1" smtClean="0">
                                <a:latin typeface="Cambria Math"/>
                                <a:ea typeface="Cambria Math"/>
                              </a:rPr>
                              <m:t>𝑙</m:t>
                            </m:r>
                          </m:e>
                        </m:acc>
                        <m:r>
                          <a:rPr lang="en-US" altLang="zh-CN" b="0" i="1" smtClean="0">
                            <a:latin typeface="Cambria Math"/>
                            <a:ea typeface="Cambria Math"/>
                          </a:rPr>
                          <m:t>=</m:t>
                        </m:r>
                        <m:sSub>
                          <m:sSubPr>
                            <m:ctrlPr>
                              <a:rPr lang="en-US" altLang="zh-CN" b="0" i="1" smtClean="0">
                                <a:latin typeface="Cambria Math"/>
                                <a:ea typeface="Cambria Math"/>
                              </a:rPr>
                            </m:ctrlPr>
                          </m:sSubPr>
                          <m:e>
                            <m:r>
                              <a:rPr lang="en-US" altLang="zh-CN" b="0" i="1" smtClean="0">
                                <a:latin typeface="Cambria Math"/>
                                <a:ea typeface="Cambria Math"/>
                              </a:rPr>
                              <m:t>𝐴</m:t>
                            </m:r>
                          </m:e>
                          <m:sub>
                            <m:r>
                              <a:rPr lang="en-US" altLang="zh-CN" b="0" i="1" smtClean="0">
                                <a:latin typeface="Cambria Math"/>
                                <a:ea typeface="Cambria Math"/>
                              </a:rPr>
                              <m:t>𝑃</m:t>
                            </m:r>
                            <m:r>
                              <a:rPr lang="en-US" altLang="zh-CN" b="0" i="1" smtClean="0">
                                <a:latin typeface="Cambria Math"/>
                                <a:ea typeface="Cambria Math"/>
                              </a:rPr>
                              <m:t>,参</m:t>
                            </m:r>
                          </m:sub>
                        </m:sSub>
                      </m:e>
                    </m:nary>
                  </m:oMath>
                </a14:m>
                <a:endParaRPr lang="en-US" altLang="zh-CN" dirty="0" smtClean="0"/>
              </a:p>
              <a:p>
                <a:pPr marL="0" indent="0">
                  <a:buNone/>
                </a:pPr>
                <a:r>
                  <a:rPr lang="zh-CN" altLang="en-US" dirty="0" smtClean="0"/>
                  <a:t>电荷在某一点的电位能，等于电荷从该点运动到参考点的过程中，静电力所做的功。</a:t>
                </a:r>
                <a:endParaRPr lang="en-US" altLang="zh-CN"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a:ea typeface="Cambria Math"/>
                            </a:rPr>
                          </m:ctrlPr>
                        </m:sSubPr>
                        <m:e>
                          <m:r>
                            <a:rPr lang="en-US" altLang="zh-CN" i="1">
                              <a:latin typeface="Cambria Math"/>
                              <a:ea typeface="Cambria Math"/>
                            </a:rPr>
                            <m:t>𝐴</m:t>
                          </m:r>
                        </m:e>
                        <m:sub>
                          <m:r>
                            <a:rPr lang="en-US" altLang="zh-CN" i="1">
                              <a:latin typeface="Cambria Math"/>
                              <a:ea typeface="Cambria Math"/>
                            </a:rPr>
                            <m:t>𝑃𝑞</m:t>
                          </m:r>
                        </m:sub>
                      </m:sSub>
                      <m:r>
                        <a:rPr lang="en-US" altLang="zh-CN" i="1">
                          <a:latin typeface="Cambria Math"/>
                          <a:ea typeface="Cambria Math"/>
                        </a:rPr>
                        <m:t>=</m:t>
                      </m:r>
                      <m:nary>
                        <m:naryPr>
                          <m:limLoc m:val="undOvr"/>
                          <m:ctrlPr>
                            <a:rPr lang="en-US" altLang="zh-CN" i="1">
                              <a:latin typeface="Cambria Math"/>
                            </a:rPr>
                          </m:ctrlPr>
                        </m:naryPr>
                        <m:sub>
                          <m:r>
                            <m:rPr>
                              <m:brk m:alnAt="24"/>
                            </m:rPr>
                            <a:rPr lang="en-US" altLang="zh-CN" i="1">
                              <a:latin typeface="Cambria Math"/>
                            </a:rPr>
                            <m:t>𝑃</m:t>
                          </m:r>
                        </m:sub>
                        <m:sup>
                          <m:r>
                            <a:rPr lang="en-US" altLang="zh-CN" i="1">
                              <a:latin typeface="Cambria Math"/>
                            </a:rPr>
                            <m:t>𝑞</m:t>
                          </m:r>
                        </m:sup>
                        <m:e>
                          <m:r>
                            <a:rPr lang="en-US" altLang="zh-CN" i="1">
                              <a:latin typeface="Cambria Math"/>
                            </a:rPr>
                            <m:t>𝑞</m:t>
                          </m:r>
                          <m:acc>
                            <m:accPr>
                              <m:chr m:val="⃗"/>
                              <m:ctrlPr>
                                <a:rPr lang="en-US" altLang="zh-CN" i="1">
                                  <a:latin typeface="Cambria Math"/>
                                </a:rPr>
                              </m:ctrlPr>
                            </m:accPr>
                            <m:e>
                              <m:r>
                                <a:rPr lang="en-US" altLang="zh-CN" i="1">
                                  <a:latin typeface="Cambria Math"/>
                                </a:rPr>
                                <m:t>𝐸</m:t>
                              </m:r>
                            </m:e>
                          </m:acc>
                          <m:r>
                            <a:rPr lang="en-US" altLang="zh-CN" i="1">
                              <a:latin typeface="Cambria Math"/>
                              <a:ea typeface="Cambria Math"/>
                            </a:rPr>
                            <m:t>⋅</m:t>
                          </m:r>
                          <m:r>
                            <a:rPr lang="en-US" altLang="zh-CN" i="1">
                              <a:latin typeface="Cambria Math"/>
                              <a:ea typeface="Cambria Math"/>
                            </a:rPr>
                            <m:t>𝑑</m:t>
                          </m:r>
                          <m:acc>
                            <m:accPr>
                              <m:chr m:val="⃗"/>
                              <m:ctrlPr>
                                <a:rPr lang="en-US" altLang="zh-CN" i="1">
                                  <a:latin typeface="Cambria Math"/>
                                  <a:ea typeface="Cambria Math"/>
                                </a:rPr>
                              </m:ctrlPr>
                            </m:accPr>
                            <m:e>
                              <m:r>
                                <a:rPr lang="en-US" altLang="zh-CN" i="1">
                                  <a:latin typeface="Cambria Math"/>
                                  <a:ea typeface="Cambria Math"/>
                                </a:rPr>
                                <m:t>𝑙</m:t>
                              </m:r>
                            </m:e>
                          </m:acc>
                        </m:e>
                      </m:nary>
                      <m:r>
                        <a:rPr lang="en-US" altLang="zh-CN" b="0" i="1" smtClean="0">
                          <a:latin typeface="Cambria Math"/>
                          <a:ea typeface="Cambria Math"/>
                        </a:rPr>
                        <m:t>=</m:t>
                      </m:r>
                      <m:r>
                        <a:rPr lang="en-US" altLang="zh-CN" i="1">
                          <a:latin typeface="Cambria Math"/>
                        </a:rPr>
                        <m:t>𝑞</m:t>
                      </m:r>
                      <m:sSub>
                        <m:sSubPr>
                          <m:ctrlPr>
                            <a:rPr lang="en-US" altLang="zh-CN" i="1">
                              <a:latin typeface="Cambria Math"/>
                            </a:rPr>
                          </m:ctrlPr>
                        </m:sSubPr>
                        <m:e>
                          <m:r>
                            <a:rPr lang="en-US" altLang="zh-CN" i="1">
                              <a:latin typeface="Cambria Math"/>
                            </a:rPr>
                            <m:t>𝑈</m:t>
                          </m:r>
                        </m:e>
                        <m:sub>
                          <m:r>
                            <a:rPr lang="en-US" altLang="zh-CN" i="1">
                              <a:latin typeface="Cambria Math"/>
                            </a:rPr>
                            <m:t>𝑃</m:t>
                          </m:r>
                          <m:r>
                            <a:rPr lang="en-US" altLang="zh-CN" b="0" i="1" smtClean="0">
                              <a:latin typeface="Cambria Math"/>
                            </a:rPr>
                            <m:t>𝑞</m:t>
                          </m:r>
                        </m:sub>
                      </m:sSub>
                      <m:r>
                        <a:rPr lang="en-US" altLang="zh-CN">
                          <a:latin typeface="Cambria Math"/>
                        </a:rPr>
                        <m:t>=</m:t>
                      </m:r>
                      <m:r>
                        <a:rPr lang="en-US" altLang="zh-CN" b="0" i="1" smtClean="0">
                          <a:latin typeface="Cambria Math"/>
                        </a:rPr>
                        <m:t>𝑞</m:t>
                      </m:r>
                      <m:sSub>
                        <m:sSubPr>
                          <m:ctrlPr>
                            <a:rPr lang="en-US" altLang="zh-CN" b="0" i="1" smtClean="0">
                              <a:latin typeface="Cambria Math"/>
                            </a:rPr>
                          </m:ctrlPr>
                        </m:sSubPr>
                        <m:e>
                          <m:r>
                            <a:rPr lang="en-US" altLang="zh-CN" b="0" i="1" smtClean="0">
                              <a:latin typeface="Cambria Math"/>
                            </a:rPr>
                            <m:t>𝑈</m:t>
                          </m:r>
                        </m:e>
                        <m:sub>
                          <m:r>
                            <a:rPr lang="en-US" altLang="zh-CN" b="0" i="1" smtClean="0">
                              <a:latin typeface="Cambria Math"/>
                            </a:rPr>
                            <m:t>𝑝</m:t>
                          </m:r>
                        </m:sub>
                      </m:sSub>
                      <m:r>
                        <a:rPr lang="en-US" altLang="zh-CN" b="0" i="1" smtClean="0">
                          <a:latin typeface="Cambria Math"/>
                        </a:rPr>
                        <m:t>−</m:t>
                      </m:r>
                      <m:r>
                        <a:rPr lang="en-US" altLang="zh-CN" b="0" i="1" smtClean="0">
                          <a:latin typeface="Cambria Math"/>
                        </a:rPr>
                        <m:t>𝑞</m:t>
                      </m:r>
                      <m:sSub>
                        <m:sSubPr>
                          <m:ctrlPr>
                            <a:rPr lang="en-US" altLang="zh-CN" b="0" i="1" smtClean="0">
                              <a:latin typeface="Cambria Math"/>
                            </a:rPr>
                          </m:ctrlPr>
                        </m:sSubPr>
                        <m:e>
                          <m:r>
                            <a:rPr lang="en-US" altLang="zh-CN" b="0" i="1" smtClean="0">
                              <a:latin typeface="Cambria Math"/>
                            </a:rPr>
                            <m:t>𝑈</m:t>
                          </m:r>
                        </m:e>
                        <m:sub>
                          <m:r>
                            <a:rPr lang="en-US" altLang="zh-CN" b="0" i="1" smtClean="0">
                              <a:latin typeface="Cambria Math"/>
                            </a:rPr>
                            <m:t>𝑞</m:t>
                          </m:r>
                        </m:sub>
                      </m:sSub>
                    </m:oMath>
                  </m:oMathPara>
                </a14:m>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904656"/>
              </a:xfrm>
              <a:blipFill rotWithShape="1">
                <a:blip r:embed="rId3"/>
                <a:stretch>
                  <a:fillRect l="-1856" t="-2683" r="-26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13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80920" cy="5760640"/>
              </a:xfrm>
            </p:spPr>
            <p:txBody>
              <a:bodyPr/>
              <a:lstStyle/>
              <a:p>
                <a:pPr marL="0" indent="0">
                  <a:buNone/>
                </a:pPr>
                <a:r>
                  <a:rPr lang="zh-CN" altLang="en-US" dirty="0" smtClean="0"/>
                  <a:t>关于电位能的说明：</a:t>
                </a:r>
                <a:endParaRPr lang="en-US" altLang="zh-CN" dirty="0" smtClean="0"/>
              </a:p>
              <a:p>
                <a:pPr marL="984250" indent="-984250">
                  <a:buNone/>
                </a:pPr>
                <a:r>
                  <a:rPr lang="zh-CN" altLang="en-US" dirty="0" smtClean="0"/>
                  <a:t>（</a:t>
                </a:r>
                <a:r>
                  <a:rPr lang="en-US" altLang="zh-CN" dirty="0" smtClean="0"/>
                  <a:t>1</a:t>
                </a:r>
                <a:r>
                  <a:rPr lang="zh-CN" altLang="en-US" dirty="0" smtClean="0"/>
                  <a:t>）电位能与参考点的选取有关，</a:t>
                </a:r>
                <a:r>
                  <a:rPr lang="zh-CN" altLang="en-US" dirty="0"/>
                  <a:t>电位</a:t>
                </a:r>
                <a:r>
                  <a:rPr lang="zh-CN" altLang="en-US" dirty="0" smtClean="0"/>
                  <a:t>能差值</a:t>
                </a:r>
                <a:r>
                  <a:rPr lang="zh-CN" altLang="en-US" dirty="0"/>
                  <a:t>与</a:t>
                </a:r>
                <a:r>
                  <a:rPr lang="zh-CN" altLang="en-US" dirty="0" smtClean="0"/>
                  <a:t>参考点选取无关。</a:t>
                </a:r>
                <a:endParaRPr lang="en-US" altLang="zh-CN" dirty="0" smtClean="0"/>
              </a:p>
              <a:p>
                <a:pPr marL="984250" indent="-984250">
                  <a:buNone/>
                </a:pPr>
                <a:r>
                  <a:rPr lang="zh-CN" altLang="en-US" dirty="0" smtClean="0"/>
                  <a:t>（</a:t>
                </a:r>
                <a:r>
                  <a:rPr lang="en-US" altLang="zh-CN" dirty="0" smtClean="0"/>
                  <a:t>2</a:t>
                </a:r>
                <a:r>
                  <a:rPr lang="zh-CN" altLang="en-US" dirty="0" smtClean="0"/>
                  <a:t>）电荷在某一点</a:t>
                </a:r>
                <a:r>
                  <a:rPr lang="en-US" altLang="zh-CN" dirty="0" smtClean="0"/>
                  <a:t>P</a:t>
                </a:r>
                <a:r>
                  <a:rPr lang="zh-CN" altLang="en-US" dirty="0" smtClean="0"/>
                  <a:t>的电位能，等于电荷从</a:t>
                </a:r>
                <a:r>
                  <a:rPr lang="en-US" altLang="zh-CN" dirty="0" smtClean="0"/>
                  <a:t>P</a:t>
                </a:r>
                <a:r>
                  <a:rPr lang="zh-CN" altLang="en-US" dirty="0" smtClean="0"/>
                  <a:t>点运动到参考点，电场对电荷作的功。</a:t>
                </a:r>
                <a:endParaRPr lang="en-US" altLang="zh-CN" dirty="0" smtClean="0"/>
              </a:p>
              <a:p>
                <a:pPr marL="984250" indent="-984250">
                  <a:buNone/>
                </a:pPr>
                <a:r>
                  <a:rPr lang="zh-CN" altLang="en-US" dirty="0" smtClean="0"/>
                  <a:t>（</a:t>
                </a:r>
                <a:r>
                  <a:rPr lang="en-US" altLang="zh-CN" dirty="0" smtClean="0"/>
                  <a:t>3</a:t>
                </a:r>
                <a:r>
                  <a:rPr lang="zh-CN" altLang="en-US" dirty="0" smtClean="0"/>
                  <a:t>）电荷由</a:t>
                </a:r>
                <a:r>
                  <a:rPr lang="en-US" altLang="zh-CN" dirty="0" smtClean="0"/>
                  <a:t>P</a:t>
                </a:r>
                <a:r>
                  <a:rPr lang="zh-CN" altLang="en-US" dirty="0" smtClean="0"/>
                  <a:t>点运动到</a:t>
                </a:r>
                <a:r>
                  <a:rPr lang="en-US" altLang="zh-CN" dirty="0" smtClean="0"/>
                  <a:t>Q</a:t>
                </a:r>
                <a:r>
                  <a:rPr lang="zh-CN" altLang="en-US" dirty="0" smtClean="0"/>
                  <a:t>点，电场对电荷所做的功等于电位能的减少。</a:t>
                </a:r>
                <a:endParaRPr lang="en-US" altLang="zh-CN" dirty="0" smtClean="0"/>
              </a:p>
              <a:p>
                <a:pPr marL="0" indent="0">
                  <a:buNone/>
                </a:pPr>
                <a:r>
                  <a:rPr lang="zh-CN" altLang="en-US" dirty="0" smtClean="0"/>
                  <a:t>（</a:t>
                </a:r>
                <a:r>
                  <a:rPr lang="en-US" altLang="zh-CN" dirty="0"/>
                  <a:t>4</a:t>
                </a:r>
                <a:r>
                  <a:rPr lang="zh-CN" altLang="en-US" dirty="0" smtClean="0"/>
                  <a:t>）电位能的单位</a:t>
                </a:r>
                <a:r>
                  <a:rPr lang="zh-CN" altLang="en-US" dirty="0"/>
                  <a:t>：</a:t>
                </a:r>
                <a:r>
                  <a:rPr lang="zh-CN" altLang="en-US" dirty="0" smtClean="0"/>
                  <a:t>焦耳 </a:t>
                </a:r>
                <a:r>
                  <a:rPr lang="en-US" altLang="zh-CN" dirty="0" smtClean="0"/>
                  <a:t>= </a:t>
                </a:r>
                <a:r>
                  <a:rPr lang="zh-CN" altLang="en-US" dirty="0" smtClean="0"/>
                  <a:t>库仑</a:t>
                </a:r>
                <a14:m>
                  <m:oMath xmlns:m="http://schemas.openxmlformats.org/officeDocument/2006/math">
                    <m:r>
                      <a:rPr lang="zh-CN" altLang="en-US" i="1" smtClean="0">
                        <a:latin typeface="Cambria Math"/>
                      </a:rPr>
                      <m:t>⋅</m:t>
                    </m:r>
                    <m:r>
                      <a:rPr lang="zh-CN" altLang="en-US" i="1">
                        <a:latin typeface="Cambria Math"/>
                      </a:rPr>
                      <m:t>伏特</m:t>
                    </m:r>
                    <m:r>
                      <a:rPr lang="zh-CN" altLang="en-US" b="0" i="1" smtClean="0">
                        <a:latin typeface="Cambria Math"/>
                      </a:rPr>
                      <m:t>。</m:t>
                    </m:r>
                  </m:oMath>
                </a14:m>
                <a:endParaRPr lang="en-US" altLang="zh-CN" dirty="0" smtClean="0"/>
              </a:p>
              <a:p>
                <a:pPr marL="0" indent="0">
                  <a:buNone/>
                </a:pPr>
                <a:r>
                  <a:rPr lang="zh-CN" altLang="en-US" dirty="0" smtClean="0"/>
                  <a:t>（</a:t>
                </a:r>
                <a:r>
                  <a:rPr lang="en-US" altLang="zh-CN" dirty="0"/>
                  <a:t>5</a:t>
                </a:r>
                <a:r>
                  <a:rPr lang="zh-CN" altLang="en-US" dirty="0" smtClean="0"/>
                  <a:t>）电位能与其它势能一样，属于系统。</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80920" cy="5760640"/>
              </a:xfrm>
              <a:blipFill rotWithShape="1">
                <a:blip r:embed="rId3"/>
                <a:stretch>
                  <a:fillRect l="-1840" t="-1905" r="-9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5461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80920" cy="5904656"/>
              </a:xfrm>
            </p:spPr>
            <p:txBody>
              <a:bodyPr>
                <a:noAutofit/>
              </a:bodyPr>
              <a:lstStyle/>
              <a:p>
                <a:pPr marL="0" indent="0">
                  <a:spcBef>
                    <a:spcPts val="0"/>
                  </a:spcBef>
                  <a:spcAft>
                    <a:spcPts val="600"/>
                  </a:spcAft>
                  <a:buNone/>
                </a:pPr>
                <a:r>
                  <a:rPr lang="zh-CN" altLang="en-US" dirty="0" smtClean="0"/>
                  <a:t>例</a:t>
                </a:r>
                <a:r>
                  <a:rPr lang="en-US" altLang="zh-CN" dirty="0" smtClean="0"/>
                  <a:t>1</a:t>
                </a:r>
                <a:r>
                  <a:rPr lang="en-US" altLang="zh-CN" dirty="0"/>
                  <a:t>.</a:t>
                </a:r>
                <a:r>
                  <a:rPr lang="en-US" altLang="zh-CN" dirty="0" smtClean="0"/>
                  <a:t> </a:t>
                </a:r>
                <a:r>
                  <a:rPr lang="zh-CN" altLang="en-US" dirty="0" smtClean="0"/>
                  <a:t>估算一个克原子铀在反应堆中发生原子核裂变的过程中释放的电位能。已知铀原子的原子序数</a:t>
                </a:r>
                <a:r>
                  <a:rPr lang="en-US" altLang="zh-CN" dirty="0" smtClean="0"/>
                  <a:t>Z=92</a:t>
                </a:r>
                <a:r>
                  <a:rPr lang="zh-CN" altLang="en-US" dirty="0" smtClean="0"/>
                  <a:t>，铀原子核裂变后近似变成二个电量相等的两个原子核，裂变前相距</a:t>
                </a:r>
                <a14:m>
                  <m:oMath xmlns:m="http://schemas.openxmlformats.org/officeDocument/2006/math">
                    <m:r>
                      <a:rPr lang="en-US" altLang="zh-CN" dirty="0">
                        <a:latin typeface="Cambria Math"/>
                      </a:rPr>
                      <m:t>1</m:t>
                    </m:r>
                    <m:r>
                      <a:rPr lang="en-US" altLang="zh-CN" b="0" i="0" dirty="0" smtClean="0">
                        <a:latin typeface="Cambria Math"/>
                      </a:rPr>
                      <m:t>.</m:t>
                    </m:r>
                    <m:r>
                      <a:rPr lang="en-US" altLang="zh-CN" b="0" i="1" dirty="0" smtClean="0">
                        <a:latin typeface="Cambria Math"/>
                      </a:rPr>
                      <m:t>6</m:t>
                    </m:r>
                    <m:r>
                      <a:rPr lang="en-US" altLang="zh-CN" b="0" i="1" dirty="0" smtClean="0">
                        <a:latin typeface="Cambria Math"/>
                        <a:ea typeface="Cambria Math"/>
                      </a:rPr>
                      <m:t>×</m:t>
                    </m:r>
                    <m:sSup>
                      <m:sSupPr>
                        <m:ctrlPr>
                          <a:rPr lang="en-US" altLang="zh-CN" b="0" i="1" dirty="0" smtClean="0">
                            <a:latin typeface="Cambria Math"/>
                            <a:ea typeface="Cambria Math"/>
                          </a:rPr>
                        </m:ctrlPr>
                      </m:sSupPr>
                      <m:e>
                        <m:r>
                          <a:rPr lang="en-US" altLang="zh-CN" b="0" i="1" dirty="0" smtClean="0">
                            <a:latin typeface="Cambria Math"/>
                            <a:ea typeface="Cambria Math"/>
                          </a:rPr>
                          <m:t>10</m:t>
                        </m:r>
                      </m:e>
                      <m:sup>
                        <m:r>
                          <a:rPr lang="en-US" altLang="zh-CN" b="0" i="1" dirty="0" smtClean="0">
                            <a:latin typeface="Cambria Math"/>
                            <a:ea typeface="Cambria Math"/>
                          </a:rPr>
                          <m:t>−12</m:t>
                        </m:r>
                      </m:sup>
                    </m:sSup>
                  </m:oMath>
                </a14:m>
                <a:r>
                  <a:rPr lang="zh-CN" altLang="en-US" dirty="0" smtClean="0"/>
                  <a:t>厘米。</a:t>
                </a:r>
                <a:endParaRPr lang="en-US" altLang="zh-CN" dirty="0" smtClean="0"/>
              </a:p>
              <a:p>
                <a:pPr marL="0" indent="0">
                  <a:spcBef>
                    <a:spcPts val="0"/>
                  </a:spcBef>
                  <a:spcAft>
                    <a:spcPts val="600"/>
                  </a:spcAft>
                  <a:buNone/>
                </a:pPr>
                <a:r>
                  <a:rPr lang="zh-CN" altLang="en-US" dirty="0" smtClean="0"/>
                  <a:t>解：可近似看成点电荷，每个点电荷带正电为</a:t>
                </a:r>
                <a14:m>
                  <m:oMath xmlns:m="http://schemas.openxmlformats.org/officeDocument/2006/math">
                    <m:r>
                      <a:rPr lang="en-US" altLang="zh-CN" b="0" i="1" smtClean="0">
                        <a:latin typeface="Cambria Math"/>
                      </a:rPr>
                      <m:t>𝑞</m:t>
                    </m:r>
                    <m:r>
                      <a:rPr lang="en-US" altLang="zh-CN" b="0" i="1" smtClean="0">
                        <a:latin typeface="Cambria Math"/>
                      </a:rPr>
                      <m:t>=</m:t>
                    </m:r>
                    <m:f>
                      <m:fPr>
                        <m:ctrlPr>
                          <a:rPr lang="en-US" altLang="zh-CN" b="0" i="1" smtClean="0">
                            <a:latin typeface="Cambria Math"/>
                          </a:rPr>
                        </m:ctrlPr>
                      </m:fPr>
                      <m:num>
                        <m:r>
                          <a:rPr lang="en-US" altLang="zh-CN" b="0" i="1" smtClean="0">
                            <a:latin typeface="Cambria Math"/>
                          </a:rPr>
                          <m:t>𝑍</m:t>
                        </m:r>
                      </m:num>
                      <m:den>
                        <m:r>
                          <a:rPr lang="en-US" altLang="zh-CN" b="0" i="1" smtClean="0">
                            <a:latin typeface="Cambria Math"/>
                          </a:rPr>
                          <m:t>2</m:t>
                        </m:r>
                      </m:den>
                    </m:f>
                  </m:oMath>
                </a14:m>
                <a:r>
                  <a:rPr lang="en-US" altLang="zh-CN" dirty="0">
                    <a:solidFill>
                      <a:prstClr val="black"/>
                    </a:solidFill>
                  </a:rPr>
                  <a:t> </a:t>
                </a:r>
                <a14:m>
                  <m:oMath xmlns:m="http://schemas.openxmlformats.org/officeDocument/2006/math">
                    <m:r>
                      <a:rPr lang="en-US" altLang="zh-CN" i="1">
                        <a:solidFill>
                          <a:prstClr val="black"/>
                        </a:solidFill>
                        <a:latin typeface="Cambria Math"/>
                      </a:rPr>
                      <m:t>𝑒</m:t>
                    </m:r>
                    <m:r>
                      <a:rPr lang="zh-CN" altLang="en-US" b="0" i="1" smtClean="0">
                        <a:solidFill>
                          <a:prstClr val="black"/>
                        </a:solidFill>
                        <a:latin typeface="Cambria Math"/>
                      </a:rPr>
                      <m:t>，</m:t>
                    </m:r>
                  </m:oMath>
                </a14:m>
                <a:r>
                  <a:rPr lang="zh-CN" altLang="en-US" dirty="0" smtClean="0"/>
                  <a:t>两个点电荷的电位能为：</a:t>
                </a:r>
                <a:endParaRPr lang="en-US" altLang="zh-CN" dirty="0" smtClean="0"/>
              </a:p>
              <a:p>
                <a:pPr marL="0" indent="0">
                  <a:spcBef>
                    <a:spcPts val="0"/>
                  </a:spcBef>
                  <a:spcAft>
                    <a:spcPts val="600"/>
                  </a:spcAft>
                  <a:buNone/>
                </a:pPr>
                <a14:m>
                  <m:oMath xmlns:m="http://schemas.openxmlformats.org/officeDocument/2006/math">
                    <m:r>
                      <a:rPr lang="en-US" altLang="zh-CN" i="1">
                        <a:solidFill>
                          <a:prstClr val="black"/>
                        </a:solidFill>
                        <a:latin typeface="Cambria Math"/>
                      </a:rPr>
                      <m:t>𝑊</m:t>
                    </m:r>
                    <m:r>
                      <a:rPr lang="en-US" altLang="zh-CN" i="1">
                        <a:solidFill>
                          <a:prstClr val="black"/>
                        </a:solidFill>
                        <a:latin typeface="Cambria Math"/>
                      </a:rPr>
                      <m:t>=</m:t>
                    </m:r>
                    <m:f>
                      <m:fPr>
                        <m:ctrlPr>
                          <a:rPr lang="en-US" altLang="zh-CN" i="1">
                            <a:solidFill>
                              <a:prstClr val="black"/>
                            </a:solidFill>
                            <a:latin typeface="Cambria Math"/>
                          </a:rPr>
                        </m:ctrlPr>
                      </m:fPr>
                      <m:num>
                        <m:r>
                          <a:rPr lang="en-US" altLang="zh-CN" i="1">
                            <a:solidFill>
                              <a:prstClr val="black"/>
                            </a:solidFill>
                            <a:latin typeface="Cambria Math"/>
                          </a:rPr>
                          <m:t>𝑘𝑞</m:t>
                        </m:r>
                      </m:num>
                      <m:den>
                        <m:r>
                          <a:rPr lang="en-US" altLang="zh-CN" i="1">
                            <a:solidFill>
                              <a:prstClr val="black"/>
                            </a:solidFill>
                            <a:latin typeface="Cambria Math"/>
                          </a:rPr>
                          <m:t>𝑟</m:t>
                        </m:r>
                      </m:den>
                    </m:f>
                    <m:r>
                      <a:rPr lang="en-US" altLang="zh-CN" i="1">
                        <a:solidFill>
                          <a:prstClr val="black"/>
                        </a:solidFill>
                        <a:latin typeface="Cambria Math"/>
                        <a:ea typeface="Cambria Math"/>
                      </a:rPr>
                      <m:t>⋅</m:t>
                    </m:r>
                    <m:r>
                      <a:rPr lang="en-US" altLang="zh-CN" i="1">
                        <a:solidFill>
                          <a:prstClr val="black"/>
                        </a:solidFill>
                        <a:latin typeface="Cambria Math"/>
                        <a:ea typeface="Cambria Math"/>
                      </a:rPr>
                      <m:t>𝑞</m:t>
                    </m:r>
                    <m:r>
                      <a:rPr lang="en-US" altLang="zh-CN" i="1">
                        <a:solidFill>
                          <a:prstClr val="black"/>
                        </a:solidFill>
                        <a:latin typeface="Cambria Math"/>
                        <a:ea typeface="Cambria Math"/>
                      </a:rPr>
                      <m:t>=</m:t>
                    </m:r>
                    <m:f>
                      <m:fPr>
                        <m:ctrlPr>
                          <a:rPr lang="en-US" altLang="zh-CN" i="1">
                            <a:solidFill>
                              <a:prstClr val="black"/>
                            </a:solidFill>
                            <a:latin typeface="Cambria Math"/>
                            <a:ea typeface="Cambria Math"/>
                          </a:rPr>
                        </m:ctrlPr>
                      </m:fPr>
                      <m:num>
                        <m:r>
                          <a:rPr lang="en-US" altLang="zh-CN" i="1">
                            <a:solidFill>
                              <a:prstClr val="black"/>
                            </a:solidFill>
                            <a:latin typeface="Cambria Math"/>
                            <a:ea typeface="Cambria Math"/>
                          </a:rPr>
                          <m:t>𝑘</m:t>
                        </m:r>
                      </m:num>
                      <m:den>
                        <m:r>
                          <a:rPr lang="en-US" altLang="zh-CN" i="1">
                            <a:solidFill>
                              <a:prstClr val="black"/>
                            </a:solidFill>
                            <a:latin typeface="Cambria Math"/>
                            <a:ea typeface="Cambria Math"/>
                          </a:rPr>
                          <m:t>𝑟</m:t>
                        </m:r>
                      </m:den>
                    </m:f>
                    <m:r>
                      <a:rPr lang="en-US" altLang="zh-CN" i="1">
                        <a:solidFill>
                          <a:prstClr val="black"/>
                        </a:solidFill>
                        <a:latin typeface="Cambria Math"/>
                        <a:ea typeface="Cambria Math"/>
                      </a:rPr>
                      <m:t>⋅(</m:t>
                    </m:r>
                    <m:sSup>
                      <m:sSupPr>
                        <m:ctrlPr>
                          <a:rPr lang="en-US" altLang="zh-CN" i="1">
                            <a:solidFill>
                              <a:prstClr val="black"/>
                            </a:solidFill>
                            <a:latin typeface="Cambria Math"/>
                            <a:ea typeface="Cambria Math"/>
                          </a:rPr>
                        </m:ctrlPr>
                      </m:sSupPr>
                      <m:e>
                        <m:f>
                          <m:fPr>
                            <m:ctrlPr>
                              <a:rPr lang="en-US" altLang="zh-CN" i="1">
                                <a:solidFill>
                                  <a:prstClr val="black"/>
                                </a:solidFill>
                                <a:latin typeface="Cambria Math"/>
                                <a:ea typeface="Cambria Math"/>
                              </a:rPr>
                            </m:ctrlPr>
                          </m:fPr>
                          <m:num>
                            <m:r>
                              <a:rPr lang="en-US" altLang="zh-CN" i="1">
                                <a:solidFill>
                                  <a:prstClr val="black"/>
                                </a:solidFill>
                                <a:latin typeface="Cambria Math"/>
                                <a:ea typeface="Cambria Math"/>
                              </a:rPr>
                              <m:t>𝑧𝑒</m:t>
                            </m:r>
                          </m:num>
                          <m:den>
                            <m:r>
                              <a:rPr lang="en-US" altLang="zh-CN" i="1">
                                <a:solidFill>
                                  <a:prstClr val="black"/>
                                </a:solidFill>
                                <a:latin typeface="Cambria Math"/>
                                <a:ea typeface="Cambria Math"/>
                              </a:rPr>
                              <m:t>2</m:t>
                            </m:r>
                          </m:den>
                        </m:f>
                        <m:r>
                          <a:rPr lang="en-US" altLang="zh-CN" i="1">
                            <a:solidFill>
                              <a:prstClr val="black"/>
                            </a:solidFill>
                            <a:latin typeface="Cambria Math"/>
                            <a:ea typeface="Cambria Math"/>
                          </a:rPr>
                          <m:t>)</m:t>
                        </m:r>
                      </m:e>
                      <m:sup>
                        <m:r>
                          <a:rPr lang="en-US" altLang="zh-CN" i="1">
                            <a:solidFill>
                              <a:prstClr val="black"/>
                            </a:solidFill>
                            <a:latin typeface="Cambria Math"/>
                            <a:ea typeface="Cambria Math"/>
                          </a:rPr>
                          <m:t>2</m:t>
                        </m:r>
                      </m:sup>
                    </m:sSup>
                    <m:r>
                      <a:rPr lang="en-US" altLang="zh-CN" b="0" i="1" smtClean="0">
                        <a:solidFill>
                          <a:prstClr val="black"/>
                        </a:solidFill>
                        <a:latin typeface="Cambria Math"/>
                        <a:ea typeface="Cambria Math"/>
                      </a:rPr>
                      <m:t>=3.0×</m:t>
                    </m:r>
                    <m:sSup>
                      <m:sSupPr>
                        <m:ctrlPr>
                          <a:rPr lang="en-US" altLang="zh-CN" b="0" i="1" smtClean="0">
                            <a:solidFill>
                              <a:prstClr val="black"/>
                            </a:solidFill>
                            <a:latin typeface="Cambria Math"/>
                            <a:ea typeface="Cambria Math"/>
                          </a:rPr>
                        </m:ctrlPr>
                      </m:sSupPr>
                      <m:e>
                        <m:r>
                          <a:rPr lang="en-US" altLang="zh-CN" b="0" i="0" smtClean="0">
                            <a:solidFill>
                              <a:prstClr val="black"/>
                            </a:solidFill>
                            <a:latin typeface="Cambria Math"/>
                            <a:ea typeface="Cambria Math"/>
                          </a:rPr>
                          <m:t>10</m:t>
                        </m:r>
                      </m:e>
                      <m:sup>
                        <m:r>
                          <a:rPr lang="en-US" altLang="zh-CN" b="0" i="0" smtClean="0">
                            <a:solidFill>
                              <a:prstClr val="black"/>
                            </a:solidFill>
                            <a:latin typeface="Cambria Math"/>
                            <a:ea typeface="Cambria Math"/>
                          </a:rPr>
                          <m:t>−11</m:t>
                        </m:r>
                      </m:sup>
                    </m:sSup>
                  </m:oMath>
                </a14:m>
                <a:r>
                  <a:rPr lang="en-US" altLang="zh-CN" dirty="0" smtClean="0">
                    <a:solidFill>
                      <a:prstClr val="black"/>
                    </a:solidFill>
                    <a:latin typeface="Cambria Math"/>
                    <a:ea typeface="Cambria Math"/>
                  </a:rPr>
                  <a:t>(J)</a:t>
                </a:r>
                <a:r>
                  <a:rPr lang="zh-CN" altLang="en-US" dirty="0" smtClean="0">
                    <a:solidFill>
                      <a:prstClr val="black"/>
                    </a:solidFill>
                    <a:latin typeface="Cambria Math"/>
                    <a:ea typeface="Cambria Math"/>
                  </a:rPr>
                  <a:t>，一个克原子含</a:t>
                </a:r>
                <a14:m>
                  <m:oMath xmlns:m="http://schemas.openxmlformats.org/officeDocument/2006/math">
                    <m:r>
                      <a:rPr lang="en-US" altLang="zh-CN" b="0" i="1" smtClean="0">
                        <a:solidFill>
                          <a:prstClr val="black"/>
                        </a:solidFill>
                        <a:latin typeface="Cambria Math"/>
                        <a:ea typeface="Cambria Math"/>
                      </a:rPr>
                      <m:t>6×</m:t>
                    </m:r>
                    <m:sSup>
                      <m:sSupPr>
                        <m:ctrlPr>
                          <a:rPr lang="en-US" altLang="zh-CN" b="0" i="1" smtClean="0">
                            <a:solidFill>
                              <a:prstClr val="black"/>
                            </a:solidFill>
                            <a:latin typeface="Cambria Math"/>
                            <a:ea typeface="Cambria Math"/>
                          </a:rPr>
                        </m:ctrlPr>
                      </m:sSupPr>
                      <m:e>
                        <m:r>
                          <a:rPr lang="en-US" altLang="zh-CN" b="0" i="1" smtClean="0">
                            <a:solidFill>
                              <a:prstClr val="black"/>
                            </a:solidFill>
                            <a:latin typeface="Cambria Math"/>
                            <a:ea typeface="Cambria Math"/>
                          </a:rPr>
                          <m:t>10</m:t>
                        </m:r>
                      </m:e>
                      <m:sup>
                        <m:r>
                          <a:rPr lang="en-US" altLang="zh-CN" b="0" i="1" smtClean="0">
                            <a:solidFill>
                              <a:prstClr val="black"/>
                            </a:solidFill>
                            <a:latin typeface="Cambria Math"/>
                            <a:ea typeface="Cambria Math"/>
                          </a:rPr>
                          <m:t>23</m:t>
                        </m:r>
                      </m:sup>
                    </m:sSup>
                    <m:r>
                      <a:rPr lang="zh-CN" altLang="en-US" b="0" i="1" smtClean="0">
                        <a:solidFill>
                          <a:prstClr val="black"/>
                        </a:solidFill>
                        <a:latin typeface="Cambria Math"/>
                        <a:ea typeface="Cambria Math"/>
                      </a:rPr>
                      <m:t>个</m:t>
                    </m:r>
                    <m:r>
                      <a:rPr lang="zh-CN" altLang="en-US" i="1">
                        <a:solidFill>
                          <a:prstClr val="black"/>
                        </a:solidFill>
                        <a:latin typeface="Cambria Math"/>
                        <a:ea typeface="Cambria Math"/>
                      </a:rPr>
                      <m:t>原子核</m:t>
                    </m:r>
                    <m:r>
                      <a:rPr lang="zh-CN" altLang="en-US" b="0" i="1" smtClean="0">
                        <a:solidFill>
                          <a:prstClr val="black"/>
                        </a:solidFill>
                        <a:latin typeface="Cambria Math"/>
                        <a:ea typeface="Cambria Math"/>
                      </a:rPr>
                      <m:t>：</m:t>
                    </m:r>
                    <m:nary>
                      <m:naryPr>
                        <m:chr m:val="∑"/>
                        <m:subHide m:val="on"/>
                        <m:supHide m:val="on"/>
                        <m:ctrlPr>
                          <a:rPr lang="en-US" altLang="zh-CN" b="0" i="1" smtClean="0">
                            <a:solidFill>
                              <a:prstClr val="black"/>
                            </a:solidFill>
                            <a:latin typeface="Cambria Math"/>
                            <a:ea typeface="Cambria Math"/>
                          </a:rPr>
                        </m:ctrlPr>
                      </m:naryPr>
                      <m:sub/>
                      <m:sup/>
                      <m:e>
                        <m:r>
                          <a:rPr lang="en-US" altLang="zh-CN" b="0" i="1" smtClean="0">
                            <a:solidFill>
                              <a:prstClr val="black"/>
                            </a:solidFill>
                            <a:latin typeface="Cambria Math"/>
                            <a:ea typeface="Cambria Math"/>
                          </a:rPr>
                          <m:t>𝑤</m:t>
                        </m:r>
                      </m:e>
                    </m:nary>
                    <m:r>
                      <a:rPr lang="en-US" altLang="zh-CN" b="0" i="1" smtClean="0">
                        <a:solidFill>
                          <a:prstClr val="black"/>
                        </a:solidFill>
                        <a:latin typeface="Cambria Math"/>
                        <a:ea typeface="Cambria Math"/>
                      </a:rPr>
                      <m:t>=2×</m:t>
                    </m:r>
                    <m:sSup>
                      <m:sSupPr>
                        <m:ctrlPr>
                          <a:rPr lang="en-US" altLang="zh-CN" b="0" i="1" smtClean="0">
                            <a:solidFill>
                              <a:prstClr val="black"/>
                            </a:solidFill>
                            <a:latin typeface="Cambria Math"/>
                            <a:ea typeface="Cambria Math"/>
                          </a:rPr>
                        </m:ctrlPr>
                      </m:sSupPr>
                      <m:e>
                        <m:r>
                          <a:rPr lang="en-US" altLang="zh-CN" b="0" i="1" smtClean="0">
                            <a:solidFill>
                              <a:prstClr val="black"/>
                            </a:solidFill>
                            <a:latin typeface="Cambria Math"/>
                            <a:ea typeface="Cambria Math"/>
                          </a:rPr>
                          <m:t>10</m:t>
                        </m:r>
                      </m:e>
                      <m:sup>
                        <m:r>
                          <a:rPr lang="en-US" altLang="zh-CN" b="0" i="1" smtClean="0">
                            <a:solidFill>
                              <a:prstClr val="black"/>
                            </a:solidFill>
                            <a:latin typeface="Cambria Math"/>
                            <a:ea typeface="Cambria Math"/>
                          </a:rPr>
                          <m:t>13</m:t>
                        </m:r>
                      </m:sup>
                    </m:sSup>
                    <m:r>
                      <m:rPr>
                        <m:sty m:val="p"/>
                      </m:rPr>
                      <a:rPr lang="en-US" altLang="zh-CN" b="0" i="0" smtClean="0">
                        <a:solidFill>
                          <a:prstClr val="black"/>
                        </a:solidFill>
                        <a:latin typeface="Cambria Math"/>
                        <a:ea typeface="Cambria Math"/>
                      </a:rPr>
                      <m:t>J</m:t>
                    </m:r>
                  </m:oMath>
                </a14:m>
                <a:endParaRPr lang="en-US" altLang="zh-CN" b="0" dirty="0" smtClean="0">
                  <a:solidFill>
                    <a:prstClr val="black"/>
                  </a:solidFill>
                  <a:latin typeface="Cambria Math"/>
                  <a:ea typeface="Cambria Math"/>
                </a:endParaRPr>
              </a:p>
              <a:p>
                <a:pPr marL="0" indent="0">
                  <a:spcBef>
                    <a:spcPts val="0"/>
                  </a:spcBef>
                  <a:spcAft>
                    <a:spcPts val="600"/>
                  </a:spcAft>
                  <a:buNone/>
                </a:pPr>
                <a:r>
                  <a:rPr lang="zh-CN" altLang="en-US" b="0" dirty="0" smtClean="0">
                    <a:solidFill>
                      <a:prstClr val="black"/>
                    </a:solidFill>
                    <a:latin typeface="Cambria Math"/>
                    <a:ea typeface="Cambria Math"/>
                  </a:rPr>
                  <a:t>相当于</a:t>
                </a:r>
                <a:r>
                  <a:rPr lang="en-US" altLang="zh-CN" b="0" dirty="0" smtClean="0">
                    <a:solidFill>
                      <a:prstClr val="black"/>
                    </a:solidFill>
                    <a:latin typeface="Cambria Math"/>
                    <a:ea typeface="Cambria Math"/>
                  </a:rPr>
                  <a:t>100</a:t>
                </a:r>
                <a:r>
                  <a:rPr lang="zh-CN" altLang="en-US" b="0" dirty="0" smtClean="0">
                    <a:solidFill>
                      <a:prstClr val="black"/>
                    </a:solidFill>
                    <a:latin typeface="Cambria Math"/>
                    <a:ea typeface="Cambria Math"/>
                  </a:rPr>
                  <a:t>万千瓦发电站运转</a:t>
                </a:r>
                <a:r>
                  <a:rPr lang="en-US" altLang="zh-CN" b="0" dirty="0" smtClean="0">
                    <a:solidFill>
                      <a:prstClr val="black"/>
                    </a:solidFill>
                    <a:latin typeface="Cambria Math"/>
                    <a:ea typeface="Cambria Math"/>
                  </a:rPr>
                  <a:t>1</a:t>
                </a:r>
                <a:r>
                  <a:rPr lang="zh-CN" altLang="en-US" b="0" dirty="0" smtClean="0">
                    <a:solidFill>
                      <a:prstClr val="black"/>
                    </a:solidFill>
                    <a:latin typeface="Cambria Math"/>
                    <a:ea typeface="Cambria Math"/>
                  </a:rPr>
                  <a:t>小时。</a:t>
                </a:r>
                <a:endParaRPr lang="en-US" altLang="zh-CN" b="0" dirty="0" smtClean="0">
                  <a:solidFill>
                    <a:prstClr val="black"/>
                  </a:solidFill>
                  <a:latin typeface="Cambria Math"/>
                  <a:ea typeface="Cambria Math"/>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80920" cy="5904656"/>
              </a:xfrm>
              <a:blipFill rotWithShape="1">
                <a:blip r:embed="rId3"/>
                <a:stretch>
                  <a:fillRect l="-1840" t="-18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306106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764704"/>
            <a:ext cx="8352928" cy="5832648"/>
          </a:xfrm>
        </p:spPr>
        <p:txBody>
          <a:bodyPr>
            <a:noAutofit/>
          </a:bodyPr>
          <a:lstStyle/>
          <a:p>
            <a:pPr marL="0" indent="0">
              <a:buNone/>
            </a:pPr>
            <a:r>
              <a:rPr kumimoji="1" lang="en-US" altLang="zh-CN" b="1" dirty="0">
                <a:solidFill>
                  <a:srgbClr val="C00000"/>
                </a:solidFill>
              </a:rPr>
              <a:t>4</a:t>
            </a:r>
            <a:r>
              <a:rPr kumimoji="1" lang="zh-CN" altLang="en-US" b="1" dirty="0">
                <a:solidFill>
                  <a:srgbClr val="C00000"/>
                </a:solidFill>
              </a:rPr>
              <a:t>、电位梯度：</a:t>
            </a:r>
          </a:p>
          <a:p>
            <a:pPr marL="0" indent="0">
              <a:buNone/>
            </a:pPr>
            <a:r>
              <a:rPr lang="en-US" altLang="zh-CN" dirty="0"/>
              <a:t> </a:t>
            </a:r>
            <a:r>
              <a:rPr lang="en-US" altLang="zh-CN" dirty="0" smtClean="0"/>
              <a:t>      </a:t>
            </a:r>
            <a:r>
              <a:rPr lang="zh-CN" altLang="en-US" dirty="0" smtClean="0"/>
              <a:t>定义：是一个矢量，方向是电位增加最快的方向，其数值等于电位在该方向上的变化率。</a:t>
            </a:r>
            <a:endParaRPr lang="en-US" altLang="zh-CN" dirty="0"/>
          </a:p>
          <a:p>
            <a:pPr marL="0" indent="0">
              <a:buNone/>
            </a:pPr>
            <a:r>
              <a:rPr lang="en-US" altLang="zh-CN" dirty="0"/>
              <a:t> </a:t>
            </a:r>
            <a:r>
              <a:rPr lang="en-US" altLang="zh-CN" dirty="0" smtClean="0"/>
              <a:t>      </a:t>
            </a:r>
            <a:r>
              <a:rPr lang="zh-CN" altLang="en-US" dirty="0" smtClean="0"/>
              <a:t>电场矢量与电位梯度的关系为：</a:t>
            </a:r>
            <a:endParaRPr lang="en-US" altLang="zh-CN" dirty="0" smtClean="0"/>
          </a:p>
          <a:p>
            <a:pPr marL="0" indent="0">
              <a:buNone/>
            </a:pPr>
            <a:r>
              <a:rPr lang="zh-CN" altLang="en-US" dirty="0" smtClean="0"/>
              <a:t>      负号表示电场矢量的方向与电位增加最快的方向相反。</a:t>
            </a:r>
            <a:endParaRPr lang="en-US" altLang="zh-CN" dirty="0" smtClean="0"/>
          </a:p>
          <a:p>
            <a:pPr marL="0" indent="0">
              <a:buNone/>
            </a:pPr>
            <a:r>
              <a:rPr lang="zh-CN" altLang="en-US" dirty="0" smtClean="0"/>
              <a:t>保守力：</a:t>
            </a:r>
            <a:endParaRPr lang="en-US" altLang="zh-CN" dirty="0" smtClean="0"/>
          </a:p>
        </p:txBody>
      </p:sp>
      <p:graphicFrame>
        <p:nvGraphicFramePr>
          <p:cNvPr id="2" name="对象 1"/>
          <p:cNvGraphicFramePr>
            <a:graphicFrameLocks noChangeAspect="1"/>
          </p:cNvGraphicFramePr>
          <p:nvPr>
            <p:extLst>
              <p:ext uri="{D42A27DB-BD31-4B8C-83A1-F6EECF244321}">
                <p14:modId xmlns:p14="http://schemas.microsoft.com/office/powerpoint/2010/main" val="2183425225"/>
              </p:ext>
            </p:extLst>
          </p:nvPr>
        </p:nvGraphicFramePr>
        <p:xfrm>
          <a:off x="6516216" y="2420888"/>
          <a:ext cx="1512168" cy="514137"/>
        </p:xfrm>
        <a:graphic>
          <a:graphicData uri="http://schemas.openxmlformats.org/presentationml/2006/ole">
            <mc:AlternateContent xmlns:mc="http://schemas.openxmlformats.org/markup-compatibility/2006">
              <mc:Choice xmlns:v="urn:schemas-microsoft-com:vml" Requires="v">
                <p:oleObj spid="_x0000_s28784" name="公式" r:id="rId4" imgW="634680" imgH="215640" progId="Equation.3">
                  <p:embed/>
                </p:oleObj>
              </mc:Choice>
              <mc:Fallback>
                <p:oleObj name="公式" r:id="rId4" imgW="634680" imgH="215640" progId="Equation.3">
                  <p:embed/>
                  <p:pic>
                    <p:nvPicPr>
                      <p:cNvPr id="0" name=""/>
                      <p:cNvPicPr/>
                      <p:nvPr/>
                    </p:nvPicPr>
                    <p:blipFill>
                      <a:blip r:embed="rId5"/>
                      <a:stretch>
                        <a:fillRect/>
                      </a:stretch>
                    </p:blipFill>
                    <p:spPr>
                      <a:xfrm>
                        <a:off x="6516216" y="2420888"/>
                        <a:ext cx="1512168" cy="514137"/>
                      </a:xfrm>
                      <a:prstGeom prst="rect">
                        <a:avLst/>
                      </a:prstGeom>
                      <a:ln w="19050">
                        <a:solidFill>
                          <a:srgbClr val="0000FF"/>
                        </a:solidFill>
                      </a:ln>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70134632"/>
              </p:ext>
            </p:extLst>
          </p:nvPr>
        </p:nvGraphicFramePr>
        <p:xfrm>
          <a:off x="1754609" y="4119563"/>
          <a:ext cx="4473575" cy="574675"/>
        </p:xfrm>
        <a:graphic>
          <a:graphicData uri="http://schemas.openxmlformats.org/presentationml/2006/ole">
            <mc:AlternateContent xmlns:mc="http://schemas.openxmlformats.org/markup-compatibility/2006">
              <mc:Choice xmlns:v="urn:schemas-microsoft-com:vml" Requires="v">
                <p:oleObj spid="_x0000_s28785" name="Equation" r:id="rId6" imgW="1879560" imgH="241200" progId="Equation.DSMT4">
                  <p:embed/>
                </p:oleObj>
              </mc:Choice>
              <mc:Fallback>
                <p:oleObj name="Equation" r:id="rId6" imgW="1879560" imgH="241200" progId="Equation.DSMT4">
                  <p:embed/>
                  <p:pic>
                    <p:nvPicPr>
                      <p:cNvPr id="0" name="对象 1"/>
                      <p:cNvPicPr>
                        <a:picLocks noChangeAspect="1" noChangeArrowheads="1"/>
                      </p:cNvPicPr>
                      <p:nvPr/>
                    </p:nvPicPr>
                    <p:blipFill>
                      <a:blip r:embed="rId7"/>
                      <a:srcRect/>
                      <a:stretch>
                        <a:fillRect/>
                      </a:stretch>
                    </p:blipFill>
                    <p:spPr bwMode="auto">
                      <a:xfrm>
                        <a:off x="1754609" y="4119563"/>
                        <a:ext cx="44735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40818793"/>
              </p:ext>
            </p:extLst>
          </p:nvPr>
        </p:nvGraphicFramePr>
        <p:xfrm>
          <a:off x="296490" y="4869160"/>
          <a:ext cx="3627438" cy="574675"/>
        </p:xfrm>
        <a:graphic>
          <a:graphicData uri="http://schemas.openxmlformats.org/presentationml/2006/ole">
            <mc:AlternateContent xmlns:mc="http://schemas.openxmlformats.org/markup-compatibility/2006">
              <mc:Choice xmlns:v="urn:schemas-microsoft-com:vml" Requires="v">
                <p:oleObj spid="_x0000_s28786" name="Equation" r:id="rId8" imgW="1523880" imgH="241200" progId="Equation.DSMT4">
                  <p:embed/>
                </p:oleObj>
              </mc:Choice>
              <mc:Fallback>
                <p:oleObj name="Equation" r:id="rId8" imgW="1523880" imgH="241200" progId="Equation.DSMT4">
                  <p:embed/>
                  <p:pic>
                    <p:nvPicPr>
                      <p:cNvPr id="0" name="对象 1"/>
                      <p:cNvPicPr>
                        <a:picLocks noChangeAspect="1" noChangeArrowheads="1"/>
                      </p:cNvPicPr>
                      <p:nvPr/>
                    </p:nvPicPr>
                    <p:blipFill>
                      <a:blip r:embed="rId9"/>
                      <a:srcRect/>
                      <a:stretch>
                        <a:fillRect/>
                      </a:stretch>
                    </p:blipFill>
                    <p:spPr bwMode="auto">
                      <a:xfrm>
                        <a:off x="296490" y="4869160"/>
                        <a:ext cx="362743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0310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00"/>
                                        <p:tgtEl>
                                          <p:spTgt spid="3">
                                            <p:txEl>
                                              <p:pRg st="4" end="4"/>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down)">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3347" name="Group 35"/>
          <p:cNvGrpSpPr>
            <a:grpSpLocks/>
          </p:cNvGrpSpPr>
          <p:nvPr/>
        </p:nvGrpSpPr>
        <p:grpSpPr bwMode="auto">
          <a:xfrm rot="91792">
            <a:off x="4367717" y="4645684"/>
            <a:ext cx="3505200" cy="1670050"/>
            <a:chOff x="288" y="2768"/>
            <a:chExt cx="2208" cy="1052"/>
          </a:xfrm>
        </p:grpSpPr>
        <p:sp>
          <p:nvSpPr>
            <p:cNvPr id="13348" name="Freeform 36"/>
            <p:cNvSpPr>
              <a:spLocks/>
            </p:cNvSpPr>
            <p:nvPr/>
          </p:nvSpPr>
          <p:spPr bwMode="auto">
            <a:xfrm>
              <a:off x="672" y="2768"/>
              <a:ext cx="1824" cy="256"/>
            </a:xfrm>
            <a:custGeom>
              <a:avLst/>
              <a:gdLst>
                <a:gd name="T0" fmla="*/ 0 w 1824"/>
                <a:gd name="T1" fmla="*/ 160 h 256"/>
                <a:gd name="T2" fmla="*/ 768 w 1824"/>
                <a:gd name="T3" fmla="*/ 16 h 256"/>
                <a:gd name="T4" fmla="*/ 1824 w 1824"/>
                <a:gd name="T5" fmla="*/ 256 h 256"/>
              </a:gdLst>
              <a:ahLst/>
              <a:cxnLst>
                <a:cxn ang="0">
                  <a:pos x="T0" y="T1"/>
                </a:cxn>
                <a:cxn ang="0">
                  <a:pos x="T2" y="T3"/>
                </a:cxn>
                <a:cxn ang="0">
                  <a:pos x="T4" y="T5"/>
                </a:cxn>
              </a:cxnLst>
              <a:rect l="0" t="0" r="r" b="b"/>
              <a:pathLst>
                <a:path w="1824" h="256">
                  <a:moveTo>
                    <a:pt x="0" y="160"/>
                  </a:moveTo>
                  <a:cubicBezTo>
                    <a:pt x="232" y="80"/>
                    <a:pt x="464" y="0"/>
                    <a:pt x="768" y="16"/>
                  </a:cubicBezTo>
                  <a:cubicBezTo>
                    <a:pt x="1072" y="32"/>
                    <a:pt x="1448" y="144"/>
                    <a:pt x="1824" y="256"/>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000000"/>
                </a:solidFill>
              </a:endParaRPr>
            </a:p>
          </p:txBody>
        </p:sp>
        <p:sp>
          <p:nvSpPr>
            <p:cNvPr id="13349" name="Freeform 37"/>
            <p:cNvSpPr>
              <a:spLocks/>
            </p:cNvSpPr>
            <p:nvPr/>
          </p:nvSpPr>
          <p:spPr bwMode="auto">
            <a:xfrm>
              <a:off x="672" y="3104"/>
              <a:ext cx="1632" cy="328"/>
            </a:xfrm>
            <a:custGeom>
              <a:avLst/>
              <a:gdLst>
                <a:gd name="T0" fmla="*/ 0 w 1632"/>
                <a:gd name="T1" fmla="*/ 88 h 328"/>
                <a:gd name="T2" fmla="*/ 864 w 1632"/>
                <a:gd name="T3" fmla="*/ 40 h 328"/>
                <a:gd name="T4" fmla="*/ 1632 w 1632"/>
                <a:gd name="T5" fmla="*/ 328 h 328"/>
              </a:gdLst>
              <a:ahLst/>
              <a:cxnLst>
                <a:cxn ang="0">
                  <a:pos x="T0" y="T1"/>
                </a:cxn>
                <a:cxn ang="0">
                  <a:pos x="T2" y="T3"/>
                </a:cxn>
                <a:cxn ang="0">
                  <a:pos x="T4" y="T5"/>
                </a:cxn>
              </a:cxnLst>
              <a:rect l="0" t="0" r="r" b="b"/>
              <a:pathLst>
                <a:path w="1632" h="328">
                  <a:moveTo>
                    <a:pt x="0" y="88"/>
                  </a:moveTo>
                  <a:cubicBezTo>
                    <a:pt x="296" y="44"/>
                    <a:pt x="592" y="0"/>
                    <a:pt x="864" y="40"/>
                  </a:cubicBezTo>
                  <a:cubicBezTo>
                    <a:pt x="1136" y="80"/>
                    <a:pt x="1384" y="204"/>
                    <a:pt x="1632" y="328"/>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000000"/>
                </a:solidFill>
              </a:endParaRPr>
            </a:p>
          </p:txBody>
        </p:sp>
        <p:sp>
          <p:nvSpPr>
            <p:cNvPr id="13350" name="Freeform 38"/>
            <p:cNvSpPr>
              <a:spLocks/>
            </p:cNvSpPr>
            <p:nvPr/>
          </p:nvSpPr>
          <p:spPr bwMode="auto">
            <a:xfrm rot="-250462">
              <a:off x="672" y="3428"/>
              <a:ext cx="1560" cy="392"/>
            </a:xfrm>
            <a:custGeom>
              <a:avLst/>
              <a:gdLst>
                <a:gd name="T0" fmla="*/ 0 w 1440"/>
                <a:gd name="T1" fmla="*/ 56 h 392"/>
                <a:gd name="T2" fmla="*/ 672 w 1440"/>
                <a:gd name="T3" fmla="*/ 56 h 392"/>
                <a:gd name="T4" fmla="*/ 1440 w 1440"/>
                <a:gd name="T5" fmla="*/ 392 h 392"/>
              </a:gdLst>
              <a:ahLst/>
              <a:cxnLst>
                <a:cxn ang="0">
                  <a:pos x="T0" y="T1"/>
                </a:cxn>
                <a:cxn ang="0">
                  <a:pos x="T2" y="T3"/>
                </a:cxn>
                <a:cxn ang="0">
                  <a:pos x="T4" y="T5"/>
                </a:cxn>
              </a:cxnLst>
              <a:rect l="0" t="0" r="r" b="b"/>
              <a:pathLst>
                <a:path w="1440" h="392">
                  <a:moveTo>
                    <a:pt x="0" y="56"/>
                  </a:moveTo>
                  <a:cubicBezTo>
                    <a:pt x="216" y="28"/>
                    <a:pt x="432" y="0"/>
                    <a:pt x="672" y="56"/>
                  </a:cubicBezTo>
                  <a:cubicBezTo>
                    <a:pt x="912" y="112"/>
                    <a:pt x="1176" y="252"/>
                    <a:pt x="1440" y="392"/>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000000"/>
                </a:solidFill>
              </a:endParaRPr>
            </a:p>
          </p:txBody>
        </p:sp>
        <p:sp>
          <p:nvSpPr>
            <p:cNvPr id="13351" name="Text Box 39"/>
            <p:cNvSpPr txBox="1">
              <a:spLocks noChangeArrowheads="1"/>
            </p:cNvSpPr>
            <p:nvPr/>
          </p:nvSpPr>
          <p:spPr bwMode="auto">
            <a:xfrm>
              <a:off x="288" y="2808"/>
              <a:ext cx="384" cy="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zh-CN" altLang="en-US" sz="2800" b="1">
                  <a:solidFill>
                    <a:srgbClr val="000000"/>
                  </a:solidFill>
                </a:rPr>
                <a:t>等势面</a:t>
              </a:r>
            </a:p>
          </p:txBody>
        </p:sp>
      </p:grpSp>
      <p:cxnSp>
        <p:nvCxnSpPr>
          <p:cNvPr id="5" name="直接箭头连接符 4"/>
          <p:cNvCxnSpPr/>
          <p:nvPr/>
        </p:nvCxnSpPr>
        <p:spPr bwMode="auto">
          <a:xfrm flipV="1">
            <a:off x="6186243" y="3926204"/>
            <a:ext cx="100494" cy="1311796"/>
          </a:xfrm>
          <a:prstGeom prst="straightConnector1">
            <a:avLst/>
          </a:prstGeom>
          <a:ln>
            <a:headEnd type="none" w="med" len="med"/>
            <a:tailEnd type="arrow"/>
          </a:ln>
          <a:extLst/>
        </p:spPr>
        <p:style>
          <a:lnRef idx="2">
            <a:schemeClr val="accent1"/>
          </a:lnRef>
          <a:fillRef idx="0">
            <a:schemeClr val="accent1"/>
          </a:fillRef>
          <a:effectRef idx="1">
            <a:schemeClr val="accent1"/>
          </a:effectRef>
          <a:fontRef idx="minor">
            <a:schemeClr val="tx1"/>
          </a:fontRef>
        </p:style>
      </p:cxnSp>
      <p:cxnSp>
        <p:nvCxnSpPr>
          <p:cNvPr id="9" name="直接箭头连接符 8"/>
          <p:cNvCxnSpPr/>
          <p:nvPr/>
        </p:nvCxnSpPr>
        <p:spPr bwMode="auto">
          <a:xfrm flipV="1">
            <a:off x="6186242" y="4615466"/>
            <a:ext cx="914400" cy="589018"/>
          </a:xfrm>
          <a:prstGeom prst="straightConnector1">
            <a:avLst/>
          </a:prstGeom>
          <a:ln>
            <a:headEnd type="none" w="med" len="med"/>
            <a:tailEnd type="arrow"/>
          </a:ln>
          <a:extLst/>
        </p:spPr>
        <p:style>
          <a:lnRef idx="2">
            <a:schemeClr val="accent1"/>
          </a:lnRef>
          <a:fillRef idx="0">
            <a:schemeClr val="accent1"/>
          </a:fillRef>
          <a:effectRef idx="1">
            <a:schemeClr val="accent1"/>
          </a:effectRef>
          <a:fontRef idx="minor">
            <a:schemeClr val="tx1"/>
          </a:fontRef>
        </p:style>
      </p:cxnSp>
      <p:sp>
        <p:nvSpPr>
          <p:cNvPr id="11" name="弧形 10"/>
          <p:cNvSpPr/>
          <p:nvPr/>
        </p:nvSpPr>
        <p:spPr bwMode="auto">
          <a:xfrm>
            <a:off x="6120317" y="5029325"/>
            <a:ext cx="166420" cy="238700"/>
          </a:xfrm>
          <a:prstGeom prst="arc">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kumimoji="1" lang="zh-CN" altLang="en-US" sz="2400">
              <a:solidFill>
                <a:srgbClr val="000000"/>
              </a:solidFill>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2807931846"/>
              </p:ext>
            </p:extLst>
          </p:nvPr>
        </p:nvGraphicFramePr>
        <p:xfrm>
          <a:off x="5964231" y="4327434"/>
          <a:ext cx="216024" cy="288032"/>
        </p:xfrm>
        <a:graphic>
          <a:graphicData uri="http://schemas.openxmlformats.org/presentationml/2006/ole">
            <mc:AlternateContent xmlns:mc="http://schemas.openxmlformats.org/markup-compatibility/2006">
              <mc:Choice xmlns:v="urn:schemas-microsoft-com:vml" Requires="v">
                <p:oleObj spid="_x0000_s31314" name="公式" r:id="rId4" imgW="126720" imgH="177480" progId="Equation.3">
                  <p:embed/>
                </p:oleObj>
              </mc:Choice>
              <mc:Fallback>
                <p:oleObj name="公式" r:id="rId4" imgW="126720" imgH="177480" progId="Equation.3">
                  <p:embed/>
                  <p:pic>
                    <p:nvPicPr>
                      <p:cNvPr id="0" name=""/>
                      <p:cNvPicPr/>
                      <p:nvPr/>
                    </p:nvPicPr>
                    <p:blipFill>
                      <a:blip r:embed="rId5"/>
                      <a:stretch>
                        <a:fillRect/>
                      </a:stretch>
                    </p:blipFill>
                    <p:spPr>
                      <a:xfrm>
                        <a:off x="5964231" y="4327434"/>
                        <a:ext cx="216024" cy="288032"/>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303136105"/>
              </p:ext>
            </p:extLst>
          </p:nvPr>
        </p:nvGraphicFramePr>
        <p:xfrm>
          <a:off x="5912801" y="4984894"/>
          <a:ext cx="207516" cy="228268"/>
        </p:xfrm>
        <a:graphic>
          <a:graphicData uri="http://schemas.openxmlformats.org/presentationml/2006/ole">
            <mc:AlternateContent xmlns:mc="http://schemas.openxmlformats.org/markup-compatibility/2006">
              <mc:Choice xmlns:v="urn:schemas-microsoft-com:vml" Requires="v">
                <p:oleObj spid="_x0000_s31315" name="公式" r:id="rId6" imgW="126720" imgH="139680" progId="Equation.3">
                  <p:embed/>
                </p:oleObj>
              </mc:Choice>
              <mc:Fallback>
                <p:oleObj name="公式" r:id="rId6" imgW="126720" imgH="139680" progId="Equation.3">
                  <p:embed/>
                  <p:pic>
                    <p:nvPicPr>
                      <p:cNvPr id="0" name=""/>
                      <p:cNvPicPr/>
                      <p:nvPr/>
                    </p:nvPicPr>
                    <p:blipFill>
                      <a:blip r:embed="rId7"/>
                      <a:stretch>
                        <a:fillRect/>
                      </a:stretch>
                    </p:blipFill>
                    <p:spPr>
                      <a:xfrm>
                        <a:off x="5912801" y="4984894"/>
                        <a:ext cx="207516" cy="228268"/>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875287890"/>
              </p:ext>
            </p:extLst>
          </p:nvPr>
        </p:nvGraphicFramePr>
        <p:xfrm>
          <a:off x="6314876" y="4798559"/>
          <a:ext cx="164833" cy="230766"/>
        </p:xfrm>
        <a:graphic>
          <a:graphicData uri="http://schemas.openxmlformats.org/presentationml/2006/ole">
            <mc:AlternateContent xmlns:mc="http://schemas.openxmlformats.org/markup-compatibility/2006">
              <mc:Choice xmlns:v="urn:schemas-microsoft-com:vml" Requires="v">
                <p:oleObj spid="_x0000_s31316" name="公式" r:id="rId8" imgW="126720" imgH="177480" progId="Equation.3">
                  <p:embed/>
                </p:oleObj>
              </mc:Choice>
              <mc:Fallback>
                <p:oleObj name="公式" r:id="rId8" imgW="126720" imgH="177480" progId="Equation.3">
                  <p:embed/>
                  <p:pic>
                    <p:nvPicPr>
                      <p:cNvPr id="0" name=""/>
                      <p:cNvPicPr/>
                      <p:nvPr/>
                    </p:nvPicPr>
                    <p:blipFill>
                      <a:blip r:embed="rId9"/>
                      <a:stretch>
                        <a:fillRect/>
                      </a:stretch>
                    </p:blipFill>
                    <p:spPr>
                      <a:xfrm>
                        <a:off x="6314876" y="4798559"/>
                        <a:ext cx="164833" cy="230766"/>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938478408"/>
              </p:ext>
            </p:extLst>
          </p:nvPr>
        </p:nvGraphicFramePr>
        <p:xfrm>
          <a:off x="6654593" y="4937853"/>
          <a:ext cx="218152" cy="266631"/>
        </p:xfrm>
        <a:graphic>
          <a:graphicData uri="http://schemas.openxmlformats.org/presentationml/2006/ole">
            <mc:AlternateContent xmlns:mc="http://schemas.openxmlformats.org/markup-compatibility/2006">
              <mc:Choice xmlns:v="urn:schemas-microsoft-com:vml" Requires="v">
                <p:oleObj spid="_x0000_s31317" name="公式" r:id="rId10" imgW="114120" imgH="139680" progId="Equation.3">
                  <p:embed/>
                </p:oleObj>
              </mc:Choice>
              <mc:Fallback>
                <p:oleObj name="公式" r:id="rId10" imgW="114120" imgH="139680" progId="Equation.3">
                  <p:embed/>
                  <p:pic>
                    <p:nvPicPr>
                      <p:cNvPr id="0" name=""/>
                      <p:cNvPicPr/>
                      <p:nvPr/>
                    </p:nvPicPr>
                    <p:blipFill>
                      <a:blip r:embed="rId11"/>
                      <a:stretch>
                        <a:fillRect/>
                      </a:stretch>
                    </p:blipFill>
                    <p:spPr>
                      <a:xfrm>
                        <a:off x="6654593" y="4937853"/>
                        <a:ext cx="218152" cy="266631"/>
                      </a:xfrm>
                      <a:prstGeom prst="rect">
                        <a:avLst/>
                      </a:prstGeom>
                    </p:spPr>
                  </p:pic>
                </p:oleObj>
              </mc:Fallback>
            </mc:AlternateContent>
          </a:graphicData>
        </a:graphic>
      </p:graphicFrame>
      <p:cxnSp>
        <p:nvCxnSpPr>
          <p:cNvPr id="18" name="直接箭头连接符 17"/>
          <p:cNvCxnSpPr/>
          <p:nvPr/>
        </p:nvCxnSpPr>
        <p:spPr bwMode="auto">
          <a:xfrm flipH="1">
            <a:off x="6120317" y="5238000"/>
            <a:ext cx="65925" cy="988288"/>
          </a:xfrm>
          <a:prstGeom prst="straightConnector1">
            <a:avLst/>
          </a:prstGeom>
          <a:ln>
            <a:headEnd type="none" w="med" len="med"/>
            <a:tailEnd type="arrow"/>
          </a:ln>
          <a:extLst/>
        </p:spPr>
        <p:style>
          <a:lnRef idx="2">
            <a:schemeClr val="accent6"/>
          </a:lnRef>
          <a:fillRef idx="0">
            <a:schemeClr val="accent6"/>
          </a:fillRef>
          <a:effectRef idx="1">
            <a:schemeClr val="accent6"/>
          </a:effectRef>
          <a:fontRef idx="minor">
            <a:schemeClr val="tx1"/>
          </a:fontRef>
        </p:style>
      </p:cxnSp>
      <p:graphicFrame>
        <p:nvGraphicFramePr>
          <p:cNvPr id="19" name="对象 18"/>
          <p:cNvGraphicFramePr>
            <a:graphicFrameLocks noChangeAspect="1"/>
          </p:cNvGraphicFramePr>
          <p:nvPr>
            <p:extLst>
              <p:ext uri="{D42A27DB-BD31-4B8C-83A1-F6EECF244321}">
                <p14:modId xmlns:p14="http://schemas.microsoft.com/office/powerpoint/2010/main" val="11337554"/>
              </p:ext>
            </p:extLst>
          </p:nvPr>
        </p:nvGraphicFramePr>
        <p:xfrm>
          <a:off x="6236490" y="6124687"/>
          <a:ext cx="238219" cy="317625"/>
        </p:xfrm>
        <a:graphic>
          <a:graphicData uri="http://schemas.openxmlformats.org/presentationml/2006/ole">
            <mc:AlternateContent xmlns:mc="http://schemas.openxmlformats.org/markup-compatibility/2006">
              <mc:Choice xmlns:v="urn:schemas-microsoft-com:vml" Requires="v">
                <p:oleObj spid="_x0000_s31318" name="公式" r:id="rId12" imgW="152280" imgH="203040" progId="Equation.3">
                  <p:embed/>
                </p:oleObj>
              </mc:Choice>
              <mc:Fallback>
                <p:oleObj name="公式" r:id="rId12" imgW="152280" imgH="203040" progId="Equation.3">
                  <p:embed/>
                  <p:pic>
                    <p:nvPicPr>
                      <p:cNvPr id="0" name=""/>
                      <p:cNvPicPr/>
                      <p:nvPr/>
                    </p:nvPicPr>
                    <p:blipFill>
                      <a:blip r:embed="rId13"/>
                      <a:stretch>
                        <a:fillRect/>
                      </a:stretch>
                    </p:blipFill>
                    <p:spPr>
                      <a:xfrm>
                        <a:off x="6236490" y="6124687"/>
                        <a:ext cx="238219" cy="3176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30" name="TextBox 29"/>
              <p:cNvSpPr txBox="1"/>
              <p:nvPr/>
            </p:nvSpPr>
            <p:spPr>
              <a:xfrm>
                <a:off x="179512" y="188640"/>
                <a:ext cx="8784976" cy="6553974"/>
              </a:xfrm>
              <a:prstGeom prst="rect">
                <a:avLst/>
              </a:prstGeom>
              <a:noFill/>
            </p:spPr>
            <p:txBody>
              <a:bodyPr wrap="square" rtlCol="0">
                <a:spAutoFit/>
              </a:bodyPr>
              <a:lstStyle/>
              <a:p>
                <a:r>
                  <a:rPr lang="zh-CN" altLang="en-US" sz="3200" dirty="0">
                    <a:solidFill>
                      <a:srgbClr val="000000"/>
                    </a:solidFill>
                  </a:rPr>
                  <a:t>证明</a:t>
                </a:r>
                <a:r>
                  <a:rPr lang="en-US" altLang="zh-CN" sz="3200" dirty="0">
                    <a:solidFill>
                      <a:srgbClr val="000000"/>
                    </a:solidFill>
                  </a:rPr>
                  <a:t>:             </a:t>
                </a:r>
              </a:p>
              <a:p>
                <a:r>
                  <a:rPr lang="en-US" altLang="zh-CN" sz="3200" dirty="0">
                    <a:solidFill>
                      <a:srgbClr val="000000"/>
                    </a:solidFill>
                  </a:rPr>
                  <a:t>	</a:t>
                </a:r>
                <a:r>
                  <a:rPr lang="zh-CN" altLang="en-US" sz="3200" dirty="0">
                    <a:solidFill>
                      <a:srgbClr val="000000"/>
                    </a:solidFill>
                  </a:rPr>
                  <a:t>假定</a:t>
                </a:r>
                <a14:m>
                  <m:oMath xmlns:m="http://schemas.openxmlformats.org/officeDocument/2006/math">
                    <m:r>
                      <a:rPr lang="zh-CN" altLang="en-US" sz="3200" i="1">
                        <a:solidFill>
                          <a:srgbClr val="000000"/>
                        </a:solidFill>
                        <a:latin typeface="Cambria Math"/>
                      </a:rPr>
                      <m:t>△</m:t>
                    </m:r>
                    <m:r>
                      <a:rPr lang="en-US" altLang="zh-CN" sz="3200" i="1">
                        <a:solidFill>
                          <a:srgbClr val="000000"/>
                        </a:solidFill>
                        <a:latin typeface="Cambria Math"/>
                      </a:rPr>
                      <m:t>𝑈</m:t>
                    </m:r>
                    <m:r>
                      <a:rPr lang="en-US" altLang="zh-CN" sz="3200" i="1">
                        <a:solidFill>
                          <a:srgbClr val="000000"/>
                        </a:solidFill>
                        <a:latin typeface="Cambria Math"/>
                      </a:rPr>
                      <m:t>&gt;0,</m:t>
                    </m:r>
                    <m:r>
                      <a:rPr lang="zh-CN" altLang="en-US" sz="3200" i="1">
                        <a:solidFill>
                          <a:srgbClr val="000000"/>
                        </a:solidFill>
                        <a:latin typeface="Cambria Math"/>
                      </a:rPr>
                      <m:t>令</m:t>
                    </m:r>
                    <m:r>
                      <a:rPr lang="en-US" altLang="zh-CN" sz="3200" i="1">
                        <a:solidFill>
                          <a:srgbClr val="000000"/>
                        </a:solidFill>
                        <a:latin typeface="Cambria Math"/>
                      </a:rPr>
                      <m:t>𝑎𝑏</m:t>
                    </m:r>
                    <m:r>
                      <a:rPr lang="en-US" altLang="zh-CN" sz="3200" i="1">
                        <a:solidFill>
                          <a:srgbClr val="000000"/>
                        </a:solidFill>
                        <a:latin typeface="Cambria Math"/>
                      </a:rPr>
                      <m:t>=△</m:t>
                    </m:r>
                    <m:r>
                      <a:rPr lang="en-US" altLang="zh-CN" sz="3200" i="1">
                        <a:solidFill>
                          <a:srgbClr val="000000"/>
                        </a:solidFill>
                        <a:latin typeface="Cambria Math"/>
                        <a:ea typeface="Cambria Math"/>
                      </a:rPr>
                      <m:t>𝑛</m:t>
                    </m:r>
                    <m:r>
                      <a:rPr lang="en-US" altLang="zh-CN" sz="3200" i="1">
                        <a:solidFill>
                          <a:srgbClr val="000000"/>
                        </a:solidFill>
                        <a:latin typeface="Cambria Math"/>
                        <a:ea typeface="Cambria Math"/>
                      </a:rPr>
                      <m:t>,那么当△</m:t>
                    </m:r>
                    <m:r>
                      <a:rPr lang="en-US" altLang="zh-CN" sz="3200" i="1">
                        <a:solidFill>
                          <a:srgbClr val="000000"/>
                        </a:solidFill>
                        <a:latin typeface="Cambria Math"/>
                        <a:ea typeface="Cambria Math"/>
                      </a:rPr>
                      <m:t>𝑛</m:t>
                    </m:r>
                    <m:r>
                      <a:rPr lang="zh-CN" altLang="en-US" sz="3200" i="1">
                        <a:solidFill>
                          <a:srgbClr val="000000"/>
                        </a:solidFill>
                        <a:latin typeface="Cambria Math"/>
                        <a:ea typeface="Cambria Math"/>
                      </a:rPr>
                      <m:t>足够</m:t>
                    </m:r>
                  </m:oMath>
                </a14:m>
                <a:endParaRPr lang="en-US" altLang="zh-CN" sz="3200" dirty="0">
                  <a:solidFill>
                    <a:srgbClr val="000000"/>
                  </a:solidFill>
                  <a:ea typeface="Cambria Math"/>
                </a:endParaRPr>
              </a:p>
              <a:p>
                <a:r>
                  <a:rPr lang="zh-CN" altLang="en-US" sz="3200" dirty="0">
                    <a:solidFill>
                      <a:srgbClr val="000000"/>
                    </a:solidFill>
                  </a:rPr>
                  <a:t>小时。由电位差的定义有：</a:t>
                </a:r>
                <a:endParaRPr lang="en-US" altLang="zh-CN" sz="3200" dirty="0">
                  <a:solidFill>
                    <a:srgbClr val="000000"/>
                  </a:solidFill>
                </a:endParaRPr>
              </a:p>
              <a:p>
                <a:endParaRPr lang="en-US" altLang="zh-CN" sz="3200" dirty="0">
                  <a:solidFill>
                    <a:srgbClr val="000000"/>
                  </a:solidFill>
                </a:endParaRPr>
              </a:p>
              <a:p>
                <a:endParaRPr lang="en-US" altLang="zh-CN" sz="3200" dirty="0">
                  <a:solidFill>
                    <a:srgbClr val="000000"/>
                  </a:solidFill>
                </a:endParaRPr>
              </a:p>
              <a:p>
                <a:endParaRPr lang="en-US" altLang="zh-CN" sz="3200" dirty="0">
                  <a:solidFill>
                    <a:srgbClr val="000000"/>
                  </a:solidFill>
                </a:endParaRPr>
              </a:p>
              <a:p>
                <a:r>
                  <a:rPr lang="zh-CN" altLang="en-US" sz="3200" dirty="0">
                    <a:solidFill>
                      <a:srgbClr val="000000"/>
                    </a:solidFill>
                  </a:rPr>
                  <a:t>为使</a:t>
                </a:r>
                <a14:m>
                  <m:oMath xmlns:m="http://schemas.openxmlformats.org/officeDocument/2006/math">
                    <m:acc>
                      <m:accPr>
                        <m:chr m:val="⃗"/>
                        <m:ctrlPr>
                          <a:rPr lang="zh-CN" altLang="en-US" sz="3200" i="1">
                            <a:solidFill>
                              <a:srgbClr val="000000"/>
                            </a:solidFill>
                            <a:latin typeface="Cambria Math"/>
                          </a:rPr>
                        </m:ctrlPr>
                      </m:accPr>
                      <m:e>
                        <m:r>
                          <a:rPr lang="en-US" altLang="zh-CN" sz="3200" i="1">
                            <a:solidFill>
                              <a:srgbClr val="000000"/>
                            </a:solidFill>
                            <a:latin typeface="Cambria Math"/>
                          </a:rPr>
                          <m:t>𝐸</m:t>
                        </m:r>
                      </m:e>
                    </m:acc>
                  </m:oMath>
                </a14:m>
                <a:r>
                  <a:rPr lang="zh-CN" altLang="en-US" sz="3200" dirty="0">
                    <a:solidFill>
                      <a:srgbClr val="000000"/>
                    </a:solidFill>
                  </a:rPr>
                  <a:t>在</a:t>
                </a:r>
                <a:r>
                  <a:rPr lang="en-US" altLang="zh-CN" sz="3200" dirty="0">
                    <a:solidFill>
                      <a:srgbClr val="000000"/>
                    </a:solidFill>
                  </a:rPr>
                  <a:t>a</a:t>
                </a:r>
                <a:r>
                  <a:rPr lang="zh-CN" altLang="en-US" sz="3200" dirty="0">
                    <a:solidFill>
                      <a:srgbClr val="000000"/>
                    </a:solidFill>
                  </a:rPr>
                  <a:t>、</a:t>
                </a:r>
                <a:r>
                  <a:rPr lang="en-US" altLang="zh-CN" sz="3200" dirty="0">
                    <a:solidFill>
                      <a:srgbClr val="000000"/>
                    </a:solidFill>
                  </a:rPr>
                  <a:t>b</a:t>
                </a:r>
                <a:r>
                  <a:rPr lang="zh-CN" altLang="en-US" sz="3200" dirty="0">
                    <a:solidFill>
                      <a:srgbClr val="000000"/>
                    </a:solidFill>
                  </a:rPr>
                  <a:t>上不变，必须满足</a:t>
                </a:r>
                <a14:m>
                  <m:oMath xmlns:m="http://schemas.openxmlformats.org/officeDocument/2006/math">
                    <m:r>
                      <m:rPr>
                        <m:sty m:val="p"/>
                      </m:rPr>
                      <a:rPr lang="el-GR" altLang="zh-CN" sz="3200" i="1">
                        <a:solidFill>
                          <a:srgbClr val="000000"/>
                        </a:solidFill>
                        <a:latin typeface="Cambria Math"/>
                        <a:ea typeface="Cambria Math"/>
                      </a:rPr>
                      <m:t>Δ</m:t>
                    </m:r>
                    <m:r>
                      <a:rPr lang="en-US" altLang="zh-CN" sz="3200" i="1">
                        <a:solidFill>
                          <a:srgbClr val="000000"/>
                        </a:solidFill>
                        <a:latin typeface="Cambria Math"/>
                        <a:ea typeface="Cambria Math"/>
                      </a:rPr>
                      <m:t>𝑛</m:t>
                    </m:r>
                    <m:r>
                      <a:rPr lang="en-US" altLang="zh-CN" sz="3200" i="1">
                        <a:solidFill>
                          <a:srgbClr val="000000"/>
                        </a:solidFill>
                        <a:latin typeface="Cambria Math"/>
                        <a:ea typeface="Cambria Math"/>
                      </a:rPr>
                      <m:t>⟶0</m:t>
                    </m:r>
                  </m:oMath>
                </a14:m>
                <a:endParaRPr lang="en-US" altLang="zh-CN" sz="3200" dirty="0">
                  <a:solidFill>
                    <a:srgbClr val="000000"/>
                  </a:solidFill>
                </a:endParaRPr>
              </a:p>
              <a:p>
                <a:endParaRPr lang="en-US" altLang="zh-CN" sz="3200" dirty="0">
                  <a:solidFill>
                    <a:srgbClr val="000000"/>
                  </a:solidFill>
                </a:endParaRPr>
              </a:p>
              <a:p>
                <a:endParaRPr lang="en-US" altLang="zh-CN" sz="3200" dirty="0">
                  <a:solidFill>
                    <a:srgbClr val="000000"/>
                  </a:solidFill>
                </a:endParaRPr>
              </a:p>
              <a:p>
                <a:endParaRPr lang="en-US" altLang="zh-CN" sz="3200" dirty="0">
                  <a:solidFill>
                    <a:srgbClr val="000000"/>
                  </a:solidFill>
                </a:endParaRPr>
              </a:p>
              <a:p>
                <a:endParaRPr lang="en-US" altLang="zh-CN" sz="3200" dirty="0">
                  <a:solidFill>
                    <a:srgbClr val="000000"/>
                  </a:solidFill>
                </a:endParaRPr>
              </a:p>
              <a:p>
                <a:endParaRPr lang="en-US" altLang="zh-CN" sz="3200" dirty="0">
                  <a:solidFill>
                    <a:srgbClr val="000000"/>
                  </a:solidFill>
                </a:endParaRPr>
              </a:p>
              <a:p>
                <a:endParaRPr lang="zh-CN" altLang="en-US" sz="3200" dirty="0">
                  <a:solidFill>
                    <a:srgbClr val="000000"/>
                  </a:solidFill>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179512" y="188640"/>
                <a:ext cx="8784976" cy="6553974"/>
              </a:xfrm>
              <a:prstGeom prst="rect">
                <a:avLst/>
              </a:prstGeom>
              <a:blipFill rotWithShape="1">
                <a:blip r:embed="rId14"/>
                <a:stretch>
                  <a:fillRect l="-1734" t="-1581"/>
                </a:stretch>
              </a:blipFill>
            </p:spPr>
            <p:txBody>
              <a:bodyPr/>
              <a:lstStyle/>
              <a:p>
                <a:r>
                  <a:rPr lang="zh-CN" altLang="en-US">
                    <a:noFill/>
                  </a:rPr>
                  <a:t> </a:t>
                </a:r>
              </a:p>
            </p:txBody>
          </p:sp>
        </mc:Fallback>
      </mc:AlternateContent>
      <p:graphicFrame>
        <p:nvGraphicFramePr>
          <p:cNvPr id="20" name="对象 19"/>
          <p:cNvGraphicFramePr>
            <a:graphicFrameLocks noChangeAspect="1"/>
          </p:cNvGraphicFramePr>
          <p:nvPr>
            <p:extLst>
              <p:ext uri="{D42A27DB-BD31-4B8C-83A1-F6EECF244321}">
                <p14:modId xmlns:p14="http://schemas.microsoft.com/office/powerpoint/2010/main" val="2838657029"/>
              </p:ext>
            </p:extLst>
          </p:nvPr>
        </p:nvGraphicFramePr>
        <p:xfrm>
          <a:off x="7596336" y="5589240"/>
          <a:ext cx="252316" cy="271725"/>
        </p:xfrm>
        <a:graphic>
          <a:graphicData uri="http://schemas.openxmlformats.org/presentationml/2006/ole">
            <mc:AlternateContent xmlns:mc="http://schemas.openxmlformats.org/markup-compatibility/2006">
              <mc:Choice xmlns:v="urn:schemas-microsoft-com:vml" Requires="v">
                <p:oleObj spid="_x0000_s31319" name="公式" r:id="rId15" imgW="164880" imgH="177480" progId="Equation.3">
                  <p:embed/>
                </p:oleObj>
              </mc:Choice>
              <mc:Fallback>
                <p:oleObj name="公式" r:id="rId15" imgW="164880" imgH="177480" progId="Equation.3">
                  <p:embed/>
                  <p:pic>
                    <p:nvPicPr>
                      <p:cNvPr id="0" name=""/>
                      <p:cNvPicPr/>
                      <p:nvPr/>
                    </p:nvPicPr>
                    <p:blipFill>
                      <a:blip/>
                      <a:stretch>
                        <a:fillRect/>
                      </a:stretch>
                    </p:blipFill>
                    <p:spPr>
                      <a:xfrm>
                        <a:off x="7596336" y="5589240"/>
                        <a:ext cx="252316" cy="271725"/>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3616413871"/>
              </p:ext>
            </p:extLst>
          </p:nvPr>
        </p:nvGraphicFramePr>
        <p:xfrm>
          <a:off x="7894586" y="4984760"/>
          <a:ext cx="941497" cy="321487"/>
        </p:xfrm>
        <a:graphic>
          <a:graphicData uri="http://schemas.openxmlformats.org/presentationml/2006/ole">
            <mc:AlternateContent xmlns:mc="http://schemas.openxmlformats.org/markup-compatibility/2006">
              <mc:Choice xmlns:v="urn:schemas-microsoft-com:vml" Requires="v">
                <p:oleObj spid="_x0000_s31320" name="公式" r:id="rId16" imgW="520560" imgH="177480" progId="Equation.3">
                  <p:embed/>
                </p:oleObj>
              </mc:Choice>
              <mc:Fallback>
                <p:oleObj name="公式" r:id="rId16" imgW="520560" imgH="177480" progId="Equation.3">
                  <p:embed/>
                  <p:pic>
                    <p:nvPicPr>
                      <p:cNvPr id="0" name=""/>
                      <p:cNvPicPr/>
                      <p:nvPr/>
                    </p:nvPicPr>
                    <p:blipFill>
                      <a:blip r:embed="rId17"/>
                      <a:stretch>
                        <a:fillRect/>
                      </a:stretch>
                    </p:blipFill>
                    <p:spPr>
                      <a:xfrm>
                        <a:off x="7894586" y="4984760"/>
                        <a:ext cx="941497" cy="321487"/>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999231020"/>
              </p:ext>
            </p:extLst>
          </p:nvPr>
        </p:nvGraphicFramePr>
        <p:xfrm>
          <a:off x="5724128" y="4726599"/>
          <a:ext cx="389219" cy="302726"/>
        </p:xfrm>
        <a:graphic>
          <a:graphicData uri="http://schemas.openxmlformats.org/presentationml/2006/ole">
            <mc:AlternateContent xmlns:mc="http://schemas.openxmlformats.org/markup-compatibility/2006">
              <mc:Choice xmlns:v="urn:schemas-microsoft-com:vml" Requires="v">
                <p:oleObj spid="_x0000_s31321" name="公式" r:id="rId18" imgW="228600" imgH="177480" progId="Equation.3">
                  <p:embed/>
                </p:oleObj>
              </mc:Choice>
              <mc:Fallback>
                <p:oleObj name="公式" r:id="rId18" imgW="228600" imgH="177480" progId="Equation.3">
                  <p:embed/>
                  <p:pic>
                    <p:nvPicPr>
                      <p:cNvPr id="0" name=""/>
                      <p:cNvPicPr/>
                      <p:nvPr/>
                    </p:nvPicPr>
                    <p:blipFill>
                      <a:blip r:embed="rId19"/>
                      <a:stretch>
                        <a:fillRect/>
                      </a:stretch>
                    </p:blipFill>
                    <p:spPr>
                      <a:xfrm>
                        <a:off x="5724128" y="4726599"/>
                        <a:ext cx="389219" cy="302726"/>
                      </a:xfrm>
                      <a:prstGeom prst="rect">
                        <a:avLst/>
                      </a:prstGeom>
                    </p:spPr>
                  </p:pic>
                </p:oleObj>
              </mc:Fallback>
            </mc:AlternateContent>
          </a:graphicData>
        </a:graphic>
      </p:graphicFrame>
      <p:cxnSp>
        <p:nvCxnSpPr>
          <p:cNvPr id="24" name="直接箭头连接符 23"/>
          <p:cNvCxnSpPr>
            <a:endCxn id="13348" idx="1"/>
          </p:cNvCxnSpPr>
          <p:nvPr/>
        </p:nvCxnSpPr>
        <p:spPr bwMode="auto">
          <a:xfrm flipV="1">
            <a:off x="6186242" y="4673407"/>
            <a:ext cx="31863" cy="531078"/>
          </a:xfrm>
          <a:prstGeom prst="straightConnector1">
            <a:avLst/>
          </a:prstGeom>
          <a:ln>
            <a:headEnd type="none" w="med" len="med"/>
            <a:tailEnd type="arrow"/>
          </a:ln>
          <a:extLst/>
        </p:spPr>
        <p:style>
          <a:lnRef idx="1">
            <a:schemeClr val="accent1"/>
          </a:lnRef>
          <a:fillRef idx="0">
            <a:schemeClr val="accent1"/>
          </a:fillRef>
          <a:effectRef idx="0">
            <a:schemeClr val="accent1"/>
          </a:effectRef>
          <a:fontRef idx="minor">
            <a:schemeClr val="tx1"/>
          </a:fontRef>
        </p:style>
      </p:cxnSp>
      <p:graphicFrame>
        <p:nvGraphicFramePr>
          <p:cNvPr id="28" name="对象 27"/>
          <p:cNvGraphicFramePr>
            <a:graphicFrameLocks noChangeAspect="1"/>
          </p:cNvGraphicFramePr>
          <p:nvPr>
            <p:extLst>
              <p:ext uri="{D42A27DB-BD31-4B8C-83A1-F6EECF244321}">
                <p14:modId xmlns:p14="http://schemas.microsoft.com/office/powerpoint/2010/main" val="577823467"/>
              </p:ext>
            </p:extLst>
          </p:nvPr>
        </p:nvGraphicFramePr>
        <p:xfrm>
          <a:off x="6372426" y="3850024"/>
          <a:ext cx="271016" cy="379422"/>
        </p:xfrm>
        <a:graphic>
          <a:graphicData uri="http://schemas.openxmlformats.org/presentationml/2006/ole">
            <mc:AlternateContent xmlns:mc="http://schemas.openxmlformats.org/markup-compatibility/2006">
              <mc:Choice xmlns:v="urn:schemas-microsoft-com:vml" Requires="v">
                <p:oleObj spid="_x0000_s31322" name="公式" r:id="rId20" imgW="126720" imgH="177480" progId="Equation.3">
                  <p:embed/>
                </p:oleObj>
              </mc:Choice>
              <mc:Fallback>
                <p:oleObj name="公式" r:id="rId20" imgW="126720" imgH="177480" progId="Equation.3">
                  <p:embed/>
                  <p:pic>
                    <p:nvPicPr>
                      <p:cNvPr id="0" name=""/>
                      <p:cNvPicPr/>
                      <p:nvPr/>
                    </p:nvPicPr>
                    <p:blipFill>
                      <a:blip/>
                      <a:stretch>
                        <a:fillRect/>
                      </a:stretch>
                    </p:blipFill>
                    <p:spPr>
                      <a:xfrm>
                        <a:off x="6372426" y="3850024"/>
                        <a:ext cx="271016" cy="379422"/>
                      </a:xfrm>
                      <a:prstGeom prst="rect">
                        <a:avLst/>
                      </a:prstGeom>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3711798338"/>
              </p:ext>
            </p:extLst>
          </p:nvPr>
        </p:nvGraphicFramePr>
        <p:xfrm>
          <a:off x="7215715" y="4358155"/>
          <a:ext cx="237120" cy="447893"/>
        </p:xfrm>
        <a:graphic>
          <a:graphicData uri="http://schemas.openxmlformats.org/presentationml/2006/ole">
            <mc:AlternateContent xmlns:mc="http://schemas.openxmlformats.org/markup-compatibility/2006">
              <mc:Choice xmlns:v="urn:schemas-microsoft-com:vml" Requires="v">
                <p:oleObj spid="_x0000_s31323" name="公式" r:id="rId21" imgW="114120" imgH="215640" progId="Equation.3">
                  <p:embed/>
                </p:oleObj>
              </mc:Choice>
              <mc:Fallback>
                <p:oleObj name="公式" r:id="rId21" imgW="114120" imgH="215640" progId="Equation.3">
                  <p:embed/>
                  <p:pic>
                    <p:nvPicPr>
                      <p:cNvPr id="0" name=""/>
                      <p:cNvPicPr/>
                      <p:nvPr/>
                    </p:nvPicPr>
                    <p:blipFill>
                      <a:blip r:embed="rId22"/>
                      <a:stretch>
                        <a:fillRect/>
                      </a:stretch>
                    </p:blipFill>
                    <p:spPr>
                      <a:xfrm>
                        <a:off x="7215715" y="4358155"/>
                        <a:ext cx="237120" cy="447893"/>
                      </a:xfrm>
                      <a:prstGeom prst="rect">
                        <a:avLst/>
                      </a:prstGeom>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1411547224"/>
              </p:ext>
            </p:extLst>
          </p:nvPr>
        </p:nvGraphicFramePr>
        <p:xfrm>
          <a:off x="1403648" y="280857"/>
          <a:ext cx="1296144" cy="440689"/>
        </p:xfrm>
        <a:graphic>
          <a:graphicData uri="http://schemas.openxmlformats.org/presentationml/2006/ole">
            <mc:AlternateContent xmlns:mc="http://schemas.openxmlformats.org/markup-compatibility/2006">
              <mc:Choice xmlns:v="urn:schemas-microsoft-com:vml" Requires="v">
                <p:oleObj spid="_x0000_s31324" name="公式" r:id="rId23" imgW="634680" imgH="215640" progId="Equation.3">
                  <p:embed/>
                </p:oleObj>
              </mc:Choice>
              <mc:Fallback>
                <p:oleObj name="公式" r:id="rId23" imgW="634680" imgH="215640" progId="Equation.3">
                  <p:embed/>
                  <p:pic>
                    <p:nvPicPr>
                      <p:cNvPr id="0" name=""/>
                      <p:cNvPicPr/>
                      <p:nvPr/>
                    </p:nvPicPr>
                    <p:blipFill>
                      <a:blip r:embed="rId24"/>
                      <a:stretch>
                        <a:fillRect/>
                      </a:stretch>
                    </p:blipFill>
                    <p:spPr>
                      <a:xfrm>
                        <a:off x="1403648" y="280857"/>
                        <a:ext cx="1296144" cy="440689"/>
                      </a:xfrm>
                      <a:prstGeom prst="rect">
                        <a:avLst/>
                      </a:prstGeom>
                    </p:spPr>
                  </p:pic>
                </p:oleObj>
              </mc:Fallback>
            </mc:AlternateContent>
          </a:graphicData>
        </a:graphic>
      </p:graphicFrame>
      <p:graphicFrame>
        <p:nvGraphicFramePr>
          <p:cNvPr id="13312" name="对象 13311"/>
          <p:cNvGraphicFramePr>
            <a:graphicFrameLocks noChangeAspect="1"/>
          </p:cNvGraphicFramePr>
          <p:nvPr>
            <p:extLst>
              <p:ext uri="{D42A27DB-BD31-4B8C-83A1-F6EECF244321}">
                <p14:modId xmlns:p14="http://schemas.microsoft.com/office/powerpoint/2010/main" val="1253292519"/>
              </p:ext>
            </p:extLst>
          </p:nvPr>
        </p:nvGraphicFramePr>
        <p:xfrm>
          <a:off x="251519" y="1772815"/>
          <a:ext cx="4051839" cy="1368153"/>
        </p:xfrm>
        <a:graphic>
          <a:graphicData uri="http://schemas.openxmlformats.org/presentationml/2006/ole">
            <mc:AlternateContent xmlns:mc="http://schemas.openxmlformats.org/markup-compatibility/2006">
              <mc:Choice xmlns:v="urn:schemas-microsoft-com:vml" Requires="v">
                <p:oleObj spid="_x0000_s31325" name="公式" r:id="rId25" imgW="1955520" imgH="660240" progId="Equation.3">
                  <p:embed/>
                </p:oleObj>
              </mc:Choice>
              <mc:Fallback>
                <p:oleObj name="公式" r:id="rId25" imgW="1955520" imgH="660240" progId="Equation.3">
                  <p:embed/>
                  <p:pic>
                    <p:nvPicPr>
                      <p:cNvPr id="0" name=""/>
                      <p:cNvPicPr/>
                      <p:nvPr/>
                    </p:nvPicPr>
                    <p:blipFill>
                      <a:blip r:embed="rId26"/>
                      <a:stretch>
                        <a:fillRect/>
                      </a:stretch>
                    </p:blipFill>
                    <p:spPr>
                      <a:xfrm>
                        <a:off x="251519" y="1772815"/>
                        <a:ext cx="4051839" cy="1368153"/>
                      </a:xfrm>
                      <a:prstGeom prst="rect">
                        <a:avLst/>
                      </a:prstGeom>
                    </p:spPr>
                  </p:pic>
                </p:oleObj>
              </mc:Fallback>
            </mc:AlternateContent>
          </a:graphicData>
        </a:graphic>
      </p:graphicFrame>
      <p:graphicFrame>
        <p:nvGraphicFramePr>
          <p:cNvPr id="13313" name="对象 13312"/>
          <p:cNvGraphicFramePr>
            <a:graphicFrameLocks noChangeAspect="1"/>
          </p:cNvGraphicFramePr>
          <p:nvPr>
            <p:extLst>
              <p:ext uri="{D42A27DB-BD31-4B8C-83A1-F6EECF244321}">
                <p14:modId xmlns:p14="http://schemas.microsoft.com/office/powerpoint/2010/main" val="1558085985"/>
              </p:ext>
            </p:extLst>
          </p:nvPr>
        </p:nvGraphicFramePr>
        <p:xfrm>
          <a:off x="205614" y="3890969"/>
          <a:ext cx="4896545" cy="782438"/>
        </p:xfrm>
        <a:graphic>
          <a:graphicData uri="http://schemas.openxmlformats.org/presentationml/2006/ole">
            <mc:AlternateContent xmlns:mc="http://schemas.openxmlformats.org/markup-compatibility/2006">
              <mc:Choice xmlns:v="urn:schemas-microsoft-com:vml" Requires="v">
                <p:oleObj spid="_x0000_s31326" name="公式" r:id="rId27" imgW="2463480" imgH="393480" progId="Equation.3">
                  <p:embed/>
                </p:oleObj>
              </mc:Choice>
              <mc:Fallback>
                <p:oleObj name="公式" r:id="rId27" imgW="2463480" imgH="393480" progId="Equation.3">
                  <p:embed/>
                  <p:pic>
                    <p:nvPicPr>
                      <p:cNvPr id="0" name=""/>
                      <p:cNvPicPr/>
                      <p:nvPr/>
                    </p:nvPicPr>
                    <p:blipFill>
                      <a:blip/>
                      <a:stretch>
                        <a:fillRect/>
                      </a:stretch>
                    </p:blipFill>
                    <p:spPr>
                      <a:xfrm>
                        <a:off x="205614" y="3890969"/>
                        <a:ext cx="4896545" cy="782438"/>
                      </a:xfrm>
                      <a:prstGeom prst="rect">
                        <a:avLst/>
                      </a:prstGeom>
                    </p:spPr>
                  </p:pic>
                </p:oleObj>
              </mc:Fallback>
            </mc:AlternateContent>
          </a:graphicData>
        </a:graphic>
      </p:graphicFrame>
    </p:spTree>
    <p:extLst>
      <p:ext uri="{BB962C8B-B14F-4D97-AF65-F5344CB8AC3E}">
        <p14:creationId xmlns:p14="http://schemas.microsoft.com/office/powerpoint/2010/main" val="90015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3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0">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3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TextBox 29"/>
              <p:cNvSpPr txBox="1"/>
              <p:nvPr/>
            </p:nvSpPr>
            <p:spPr>
              <a:xfrm>
                <a:off x="87397" y="188640"/>
                <a:ext cx="8784976" cy="6001643"/>
              </a:xfrm>
              <a:prstGeom prst="rect">
                <a:avLst/>
              </a:prstGeom>
              <a:noFill/>
            </p:spPr>
            <p:txBody>
              <a:bodyPr wrap="square" rtlCol="0">
                <a:spAutoFit/>
              </a:bodyPr>
              <a:lstStyle/>
              <a:p>
                <a:r>
                  <a:rPr lang="zh-CN" altLang="en-US" sz="3200" dirty="0">
                    <a:solidFill>
                      <a:srgbClr val="000000"/>
                    </a:solidFill>
                  </a:rPr>
                  <a:t>下面</a:t>
                </a:r>
                <a:r>
                  <a:rPr lang="zh-CN" altLang="en-US" sz="3200" dirty="0" smtClean="0">
                    <a:solidFill>
                      <a:srgbClr val="000000"/>
                    </a:solidFill>
                  </a:rPr>
                  <a:t>求</a:t>
                </a:r>
                <a:r>
                  <a:rPr lang="en-US" altLang="zh-CN" sz="3200" dirty="0" smtClean="0">
                    <a:solidFill>
                      <a:srgbClr val="000000"/>
                    </a:solidFill>
                  </a:rPr>
                  <a:t>U</a:t>
                </a:r>
                <a:r>
                  <a:rPr lang="zh-CN" altLang="en-US" sz="3200" dirty="0" smtClean="0">
                    <a:solidFill>
                      <a:srgbClr val="000000"/>
                    </a:solidFill>
                  </a:rPr>
                  <a:t>沿</a:t>
                </a:r>
                <a14:m>
                  <m:oMath xmlns:m="http://schemas.openxmlformats.org/officeDocument/2006/math">
                    <m:r>
                      <a:rPr lang="en-US" altLang="zh-CN" sz="3200" i="1">
                        <a:solidFill>
                          <a:srgbClr val="000000"/>
                        </a:solidFill>
                        <a:latin typeface="Cambria Math"/>
                      </a:rPr>
                      <m:t>𝑙</m:t>
                    </m:r>
                    <m:r>
                      <a:rPr lang="zh-CN" altLang="en-US" sz="3200" i="1">
                        <a:solidFill>
                          <a:srgbClr val="000000"/>
                        </a:solidFill>
                        <a:latin typeface="Cambria Math"/>
                      </a:rPr>
                      <m:t>方向的导数：</m:t>
                    </m:r>
                  </m:oMath>
                </a14:m>
                <a:endParaRPr lang="en-US" altLang="zh-CN" sz="3200" dirty="0">
                  <a:solidFill>
                    <a:srgbClr val="000000"/>
                  </a:solidFill>
                </a:endParaRPr>
              </a:p>
              <a:p>
                <a:endParaRPr lang="en-US" altLang="zh-CN" sz="3200" dirty="0">
                  <a:solidFill>
                    <a:srgbClr val="000000"/>
                  </a:solidFill>
                </a:endParaRPr>
              </a:p>
              <a:p>
                <a:endParaRPr lang="en-US" altLang="zh-CN" sz="3200" dirty="0">
                  <a:solidFill>
                    <a:srgbClr val="000000"/>
                  </a:solidFill>
                </a:endParaRPr>
              </a:p>
              <a:p>
                <a:endParaRPr lang="en-US" altLang="zh-CN" sz="3200" dirty="0">
                  <a:solidFill>
                    <a:srgbClr val="000000"/>
                  </a:solidFill>
                </a:endParaRPr>
              </a:p>
              <a:p>
                <a:r>
                  <a:rPr lang="zh-CN" altLang="en-US" sz="3200" dirty="0">
                    <a:solidFill>
                      <a:srgbClr val="000000"/>
                    </a:solidFill>
                  </a:rPr>
                  <a:t>导数表示变化</a:t>
                </a:r>
                <a:r>
                  <a:rPr lang="zh-CN" altLang="en-US" sz="3200" dirty="0" smtClean="0">
                    <a:solidFill>
                      <a:srgbClr val="000000"/>
                    </a:solidFill>
                  </a:rPr>
                  <a:t>率。</a:t>
                </a:r>
                <a:endParaRPr lang="en-US" altLang="zh-CN" sz="3200" dirty="0">
                  <a:solidFill>
                    <a:srgbClr val="000000"/>
                  </a:solidFill>
                </a:endParaRPr>
              </a:p>
              <a:p>
                <a:endParaRPr lang="en-US" altLang="zh-CN" sz="3200" dirty="0">
                  <a:solidFill>
                    <a:srgbClr val="000000"/>
                  </a:solidFill>
                </a:endParaRPr>
              </a:p>
              <a:p>
                <a:endParaRPr lang="en-US" altLang="zh-CN" sz="3200" dirty="0">
                  <a:solidFill>
                    <a:srgbClr val="000000"/>
                  </a:solidFill>
                </a:endParaRPr>
              </a:p>
              <a:p>
                <a:endParaRPr lang="en-US" altLang="zh-CN" sz="3200" dirty="0">
                  <a:solidFill>
                    <a:srgbClr val="000000"/>
                  </a:solidFill>
                </a:endParaRPr>
              </a:p>
              <a:p>
                <a:endParaRPr lang="en-US" altLang="zh-CN" sz="3200" dirty="0">
                  <a:solidFill>
                    <a:srgbClr val="000000"/>
                  </a:solidFill>
                </a:endParaRPr>
              </a:p>
              <a:p>
                <a:endParaRPr lang="en-US" altLang="zh-CN" sz="3200" dirty="0" smtClean="0">
                  <a:solidFill>
                    <a:srgbClr val="000000"/>
                  </a:solidFill>
                </a:endParaRPr>
              </a:p>
              <a:p>
                <a:endParaRPr lang="en-US" altLang="zh-CN" sz="3200" dirty="0">
                  <a:solidFill>
                    <a:srgbClr val="000000"/>
                  </a:solidFill>
                </a:endParaRPr>
              </a:p>
              <a:p>
                <a:endParaRPr lang="en-US" altLang="zh-CN" sz="3200" dirty="0">
                  <a:solidFill>
                    <a:srgbClr val="000000"/>
                  </a:solidFill>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87397" y="188640"/>
                <a:ext cx="8784976" cy="6001643"/>
              </a:xfrm>
              <a:prstGeom prst="rect">
                <a:avLst/>
              </a:prstGeom>
              <a:blipFill rotWithShape="1">
                <a:blip r:embed="rId5"/>
                <a:stretch>
                  <a:fillRect l="-1735" t="-1728"/>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512238239"/>
              </p:ext>
            </p:extLst>
          </p:nvPr>
        </p:nvGraphicFramePr>
        <p:xfrm>
          <a:off x="683568" y="857697"/>
          <a:ext cx="7293877" cy="987127"/>
        </p:xfrm>
        <a:graphic>
          <a:graphicData uri="http://schemas.openxmlformats.org/presentationml/2006/ole">
            <mc:AlternateContent xmlns:mc="http://schemas.openxmlformats.org/markup-compatibility/2006">
              <mc:Choice xmlns:v="urn:schemas-microsoft-com:vml" Requires="v">
                <p:oleObj spid="_x0000_s31872" name="Equation" r:id="rId6" imgW="2908080" imgH="393480" progId="Equation.DSMT4">
                  <p:embed/>
                </p:oleObj>
              </mc:Choice>
              <mc:Fallback>
                <p:oleObj name="Equation" r:id="rId6" imgW="2908080" imgH="393480" progId="Equation.DSMT4">
                  <p:embed/>
                  <p:pic>
                    <p:nvPicPr>
                      <p:cNvPr id="0" name=""/>
                      <p:cNvPicPr/>
                      <p:nvPr/>
                    </p:nvPicPr>
                    <p:blipFill>
                      <a:blip r:embed="rId7"/>
                      <a:stretch>
                        <a:fillRect/>
                      </a:stretch>
                    </p:blipFill>
                    <p:spPr>
                      <a:xfrm>
                        <a:off x="683568" y="857697"/>
                        <a:ext cx="7293877" cy="987127"/>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523123722"/>
              </p:ext>
            </p:extLst>
          </p:nvPr>
        </p:nvGraphicFramePr>
        <p:xfrm>
          <a:off x="395536" y="3068960"/>
          <a:ext cx="6441694" cy="1080120"/>
        </p:xfrm>
        <a:graphic>
          <a:graphicData uri="http://schemas.openxmlformats.org/presentationml/2006/ole">
            <mc:AlternateContent xmlns:mc="http://schemas.openxmlformats.org/markup-compatibility/2006">
              <mc:Choice xmlns:v="urn:schemas-microsoft-com:vml" Requires="v">
                <p:oleObj spid="_x0000_s31873" name="Equation" r:id="rId8" imgW="2349360" imgH="393480" progId="Equation.DSMT4">
                  <p:embed/>
                </p:oleObj>
              </mc:Choice>
              <mc:Fallback>
                <p:oleObj name="Equation" r:id="rId8" imgW="2349360" imgH="393480" progId="Equation.DSMT4">
                  <p:embed/>
                  <p:pic>
                    <p:nvPicPr>
                      <p:cNvPr id="0" name=""/>
                      <p:cNvPicPr/>
                      <p:nvPr/>
                    </p:nvPicPr>
                    <p:blipFill>
                      <a:blip r:embed="rId9"/>
                      <a:stretch>
                        <a:fillRect/>
                      </a:stretch>
                    </p:blipFill>
                    <p:spPr>
                      <a:xfrm>
                        <a:off x="395536" y="3068960"/>
                        <a:ext cx="6441694" cy="108012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058532771"/>
              </p:ext>
            </p:extLst>
          </p:nvPr>
        </p:nvGraphicFramePr>
        <p:xfrm>
          <a:off x="212572" y="4437112"/>
          <a:ext cx="8679908" cy="1080120"/>
        </p:xfrm>
        <a:graphic>
          <a:graphicData uri="http://schemas.openxmlformats.org/presentationml/2006/ole">
            <mc:AlternateContent xmlns:mc="http://schemas.openxmlformats.org/markup-compatibility/2006">
              <mc:Choice xmlns:v="urn:schemas-microsoft-com:vml" Requires="v">
                <p:oleObj spid="_x0000_s31874" name="Equation" r:id="rId10" imgW="3162240" imgH="393480" progId="Equation.DSMT4">
                  <p:embed/>
                </p:oleObj>
              </mc:Choice>
              <mc:Fallback>
                <p:oleObj name="Equation" r:id="rId10" imgW="3162240" imgH="393480" progId="Equation.DSMT4">
                  <p:embed/>
                  <p:pic>
                    <p:nvPicPr>
                      <p:cNvPr id="0" name=""/>
                      <p:cNvPicPr/>
                      <p:nvPr/>
                    </p:nvPicPr>
                    <p:blipFill>
                      <a:blip r:embed="rId11"/>
                      <a:stretch>
                        <a:fillRect/>
                      </a:stretch>
                    </p:blipFill>
                    <p:spPr>
                      <a:xfrm>
                        <a:off x="212572" y="4437112"/>
                        <a:ext cx="8679908" cy="1080120"/>
                      </a:xfrm>
                      <a:prstGeom prst="rect">
                        <a:avLst/>
                      </a:prstGeom>
                    </p:spPr>
                  </p:pic>
                </p:oleObj>
              </mc:Fallback>
            </mc:AlternateContent>
          </a:graphicData>
        </a:graphic>
      </p:graphicFrame>
    </p:spTree>
    <p:extLst>
      <p:ext uri="{BB962C8B-B14F-4D97-AF65-F5344CB8AC3E}">
        <p14:creationId xmlns:p14="http://schemas.microsoft.com/office/powerpoint/2010/main" val="144898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476672"/>
            <a:ext cx="8928992" cy="792088"/>
          </a:xfrm>
        </p:spPr>
        <p:txBody>
          <a:bodyPr>
            <a:noAutofit/>
          </a:bodyPr>
          <a:lstStyle/>
          <a:p>
            <a:r>
              <a:rPr lang="zh-CN" altLang="en-US" sz="3600" b="1" dirty="0">
                <a:solidFill>
                  <a:srgbClr val="0000FF"/>
                </a:solidFill>
              </a:rPr>
              <a:t>一</a:t>
            </a:r>
            <a:r>
              <a:rPr lang="zh-CN" altLang="en-US" sz="3600" b="1" dirty="0" smtClean="0">
                <a:solidFill>
                  <a:srgbClr val="0000FF"/>
                </a:solidFill>
              </a:rPr>
              <a:t>、环路定理</a:t>
            </a:r>
            <a:endParaRPr lang="zh-CN" altLang="en-US" sz="3600" b="1" dirty="0">
              <a:solidFill>
                <a:srgbClr val="0000FF"/>
              </a:solidFill>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1268760"/>
                <a:ext cx="8964488" cy="5256584"/>
              </a:xfrm>
            </p:spPr>
            <p:txBody>
              <a:bodyPr>
                <a:normAutofit/>
              </a:bodyPr>
              <a:lstStyle/>
              <a:p>
                <a:pPr marL="0" indent="0">
                  <a:buNone/>
                </a:pPr>
                <a:r>
                  <a:rPr lang="en-US" altLang="zh-CN" b="1" dirty="0" smtClean="0">
                    <a:solidFill>
                      <a:srgbClr val="C00000"/>
                    </a:solidFill>
                    <a:latin typeface="+mn-ea"/>
                  </a:rPr>
                  <a:t>1</a:t>
                </a:r>
                <a:r>
                  <a:rPr lang="zh-CN" altLang="en-US" b="1" dirty="0" smtClean="0">
                    <a:solidFill>
                      <a:srgbClr val="C00000"/>
                    </a:solidFill>
                    <a:latin typeface="+mn-ea"/>
                  </a:rPr>
                  <a:t>、</a:t>
                </a:r>
                <a:r>
                  <a:rPr lang="zh-CN" altLang="en-US" b="1" dirty="0">
                    <a:solidFill>
                      <a:srgbClr val="C00000"/>
                    </a:solidFill>
                    <a:latin typeface="+mn-ea"/>
                  </a:rPr>
                  <a:t>定理</a:t>
                </a:r>
                <a:r>
                  <a:rPr lang="zh-CN" altLang="en-US" b="1" dirty="0" smtClean="0">
                    <a:solidFill>
                      <a:srgbClr val="C00000"/>
                    </a:solidFill>
                    <a:latin typeface="+mn-ea"/>
                  </a:rPr>
                  <a:t>内容</a:t>
                </a:r>
                <a:r>
                  <a:rPr lang="en-US" altLang="zh-CN" b="1" dirty="0" smtClean="0">
                    <a:solidFill>
                      <a:srgbClr val="C00000"/>
                    </a:solidFill>
                    <a:latin typeface="+mn-ea"/>
                  </a:rPr>
                  <a:t>:</a:t>
                </a:r>
              </a:p>
              <a:p>
                <a:pPr marL="0" lvl="0" indent="0" defTabSz="762000" eaLnBrk="0" fontAlgn="base" hangingPunct="0">
                  <a:spcBef>
                    <a:spcPct val="50000"/>
                  </a:spcBef>
                  <a:spcAft>
                    <a:spcPct val="0"/>
                  </a:spcAft>
                  <a:buNone/>
                </a:pPr>
                <a:r>
                  <a:rPr lang="en-US" altLang="zh-CN" sz="3600" b="1" dirty="0">
                    <a:latin typeface="+mn-ea"/>
                  </a:rPr>
                  <a:t>	</a:t>
                </a:r>
                <a:r>
                  <a:rPr lang="zh-CN" altLang="en-US" dirty="0" smtClean="0">
                    <a:latin typeface="+mn-ea"/>
                  </a:rPr>
                  <a:t>在静电场中，电场矢量的线积分与积分路径无关，或者，</a:t>
                </a:r>
                <a:r>
                  <a:rPr kumimoji="1" lang="zh-CN" altLang="en-US" dirty="0">
                    <a:solidFill>
                      <a:srgbClr val="000000"/>
                    </a:solidFill>
                    <a:latin typeface="宋体" charset="-122"/>
                    <a:ea typeface="宋体" charset="-122"/>
                  </a:rPr>
                  <a:t>静电场中场强沿任意闭合环路的线积分恒等于</a:t>
                </a:r>
                <a:r>
                  <a:rPr kumimoji="1" lang="zh-CN" altLang="en-US" dirty="0" smtClean="0">
                    <a:solidFill>
                      <a:srgbClr val="000000"/>
                    </a:solidFill>
                    <a:latin typeface="宋体" charset="-122"/>
                    <a:ea typeface="宋体" charset="-122"/>
                  </a:rPr>
                  <a:t>零。</a:t>
                </a:r>
                <a:r>
                  <a:rPr lang="zh-CN" altLang="en-US" dirty="0">
                    <a:latin typeface="+mn-ea"/>
                  </a:rPr>
                  <a:t>这就是</a:t>
                </a:r>
                <a:r>
                  <a:rPr lang="zh-CN" altLang="en-US" b="1" dirty="0" smtClean="0">
                    <a:solidFill>
                      <a:srgbClr val="C00000"/>
                    </a:solidFill>
                    <a:latin typeface="+mn-ea"/>
                  </a:rPr>
                  <a:t>静电场的环路定理</a:t>
                </a:r>
                <a:r>
                  <a:rPr lang="zh-CN" altLang="en-US" dirty="0" smtClean="0">
                    <a:latin typeface="+mn-ea"/>
                  </a:rPr>
                  <a:t>。</a:t>
                </a:r>
                <a:r>
                  <a:rPr kumimoji="1" lang="zh-CN" altLang="en-US" dirty="0" smtClean="0">
                    <a:solidFill>
                      <a:srgbClr val="000000"/>
                    </a:solidFill>
                    <a:latin typeface="宋体" charset="-122"/>
                    <a:ea typeface="宋体" charset="-122"/>
                  </a:rPr>
                  <a:t>即：</a:t>
                </a:r>
                <a:endParaRPr kumimoji="1" lang="zh-CN" altLang="en-US" dirty="0">
                  <a:solidFill>
                    <a:srgbClr val="000099"/>
                  </a:solidFill>
                  <a:latin typeface="宋体" charset="-122"/>
                  <a:ea typeface="宋体" charset="-122"/>
                </a:endParaRPr>
              </a:p>
              <a:p>
                <a:pPr marL="0" indent="0">
                  <a:buNone/>
                </a:pPr>
                <a:r>
                  <a:rPr lang="en-US" altLang="zh-CN" dirty="0" smtClean="0"/>
                  <a:t>                                  </a:t>
                </a:r>
                <a14:m>
                  <m:oMath xmlns:m="http://schemas.openxmlformats.org/officeDocument/2006/math">
                    <m:nary>
                      <m:naryPr>
                        <m:chr m:val="∮"/>
                        <m:ctrlPr>
                          <a:rPr lang="en-US" altLang="zh-CN" i="1" smtClean="0">
                            <a:latin typeface="Cambria Math"/>
                          </a:rPr>
                        </m:ctrlPr>
                      </m:naryPr>
                      <m:sub>
                        <m:r>
                          <m:rPr>
                            <m:brk m:alnAt="23"/>
                          </m:rPr>
                          <a:rPr lang="en-US" altLang="zh-CN" b="0" i="1" smtClean="0">
                            <a:latin typeface="Cambria Math"/>
                          </a:rPr>
                          <m:t>𝐿</m:t>
                        </m:r>
                      </m:sub>
                      <m:sup/>
                      <m:e>
                        <m:acc>
                          <m:accPr>
                            <m:chr m:val="⃗"/>
                            <m:ctrlPr>
                              <a:rPr lang="en-US" altLang="zh-CN" i="1">
                                <a:latin typeface="Cambria Math"/>
                              </a:rPr>
                            </m:ctrlPr>
                          </m:accPr>
                          <m:e>
                            <m:r>
                              <a:rPr lang="en-US" altLang="zh-CN" i="1">
                                <a:latin typeface="Cambria Math"/>
                              </a:rPr>
                              <m:t>𝐸</m:t>
                            </m:r>
                          </m:e>
                        </m:acc>
                        <m:r>
                          <m:rPr>
                            <m:brk/>
                          </m:rPr>
                          <a:rPr lang="en-US" altLang="zh-CN" i="1">
                            <a:latin typeface="Cambria Math"/>
                            <a:ea typeface="Cambria Math"/>
                          </a:rPr>
                          <m:t>⋅</m:t>
                        </m:r>
                        <m:r>
                          <a:rPr lang="en-US" altLang="zh-CN" i="1">
                            <a:latin typeface="Cambria Math"/>
                            <a:ea typeface="Cambria Math"/>
                          </a:rPr>
                          <m:t>𝑑</m:t>
                        </m:r>
                        <m:acc>
                          <m:accPr>
                            <m:chr m:val="⃗"/>
                            <m:ctrlPr>
                              <a:rPr lang="en-US" altLang="zh-CN" i="1">
                                <a:latin typeface="Cambria Math"/>
                                <a:ea typeface="Cambria Math"/>
                              </a:rPr>
                            </m:ctrlPr>
                          </m:accPr>
                          <m:e>
                            <m:r>
                              <a:rPr lang="en-US" altLang="zh-CN" i="1">
                                <a:latin typeface="Cambria Math"/>
                                <a:ea typeface="Cambria Math"/>
                              </a:rPr>
                              <m:t>𝑙</m:t>
                            </m:r>
                          </m:e>
                        </m:acc>
                      </m:e>
                    </m:nary>
                    <m:r>
                      <a:rPr lang="en-US" altLang="zh-CN" b="0" i="1" smtClean="0">
                        <a:latin typeface="Cambria Math"/>
                      </a:rPr>
                      <m:t>=0</m:t>
                    </m:r>
                  </m:oMath>
                </a14:m>
                <a:endParaRPr lang="en-US" altLang="zh-CN" dirty="0" smtClean="0">
                  <a:latin typeface="+mn-ea"/>
                </a:endParaRPr>
              </a:p>
              <a:p>
                <a:pPr marL="0" indent="0">
                  <a:buNone/>
                </a:pPr>
                <a:endParaRPr lang="en-US" altLang="zh-CN" dirty="0" smtClean="0">
                  <a:latin typeface="+mn-ea"/>
                </a:endParaRPr>
              </a:p>
              <a:p>
                <a:pPr marL="0" indent="0">
                  <a:buNone/>
                </a:pPr>
                <a:endParaRPr lang="en-US" altLang="zh-CN" dirty="0" smtClean="0">
                  <a:latin typeface="+mn-ea"/>
                </a:endParaRPr>
              </a:p>
              <a:p>
                <a:pPr marL="0" indent="0">
                  <a:buNone/>
                </a:pPr>
                <a:r>
                  <a:rPr lang="zh-CN" altLang="en-US" dirty="0" smtClean="0">
                    <a:latin typeface="+mn-ea"/>
                  </a:rPr>
                  <a:t>证明：分两步进行</a:t>
                </a:r>
                <a:endParaRPr lang="zh-CN" altLang="en-US" dirty="0">
                  <a:latin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1268760"/>
                <a:ext cx="8964488" cy="5256584"/>
              </a:xfrm>
              <a:blipFill rotWithShape="1">
                <a:blip r:embed="rId3"/>
                <a:stretch>
                  <a:fillRect l="-1700" t="-1508"/>
                </a:stretch>
              </a:blipFill>
            </p:spPr>
            <p:txBody>
              <a:bodyPr/>
              <a:lstStyle/>
              <a:p>
                <a:r>
                  <a:rPr lang="zh-CN" altLang="en-US">
                    <a:noFill/>
                  </a:rPr>
                  <a:t> </a:t>
                </a:r>
              </a:p>
            </p:txBody>
          </p:sp>
        </mc:Fallback>
      </mc:AlternateContent>
      <p:graphicFrame>
        <p:nvGraphicFramePr>
          <p:cNvPr id="4" name="Object 18"/>
          <p:cNvGraphicFramePr>
            <a:graphicFrameLocks noChangeAspect="1"/>
          </p:cNvGraphicFramePr>
          <p:nvPr>
            <p:extLst>
              <p:ext uri="{D42A27DB-BD31-4B8C-83A1-F6EECF244321}">
                <p14:modId xmlns:p14="http://schemas.microsoft.com/office/powerpoint/2010/main" val="1249696613"/>
              </p:ext>
            </p:extLst>
          </p:nvPr>
        </p:nvGraphicFramePr>
        <p:xfrm>
          <a:off x="323528" y="4581128"/>
          <a:ext cx="1231900" cy="889000"/>
        </p:xfrm>
        <a:graphic>
          <a:graphicData uri="http://schemas.openxmlformats.org/presentationml/2006/ole">
            <mc:AlternateContent xmlns:mc="http://schemas.openxmlformats.org/markup-compatibility/2006">
              <mc:Choice xmlns:v="urn:schemas-microsoft-com:vml" Requires="v">
                <p:oleObj spid="_x0000_s35883" name="Equation" r:id="rId4" imgW="507960" imgH="368280" progId="Equation.DSMT4">
                  <p:embed/>
                </p:oleObj>
              </mc:Choice>
              <mc:Fallback>
                <p:oleObj name="Equation" r:id="rId4" imgW="507960" imgH="368280" progId="Equation.DSMT4">
                  <p:embed/>
                  <p:pic>
                    <p:nvPicPr>
                      <p:cNvPr id="0" name=""/>
                      <p:cNvPicPr>
                        <a:picLocks noChangeAspect="1" noChangeArrowheads="1"/>
                      </p:cNvPicPr>
                      <p:nvPr/>
                    </p:nvPicPr>
                    <p:blipFill>
                      <a:blip r:embed="rId5"/>
                      <a:srcRect/>
                      <a:stretch>
                        <a:fillRect/>
                      </a:stretch>
                    </p:blipFill>
                    <p:spPr bwMode="auto">
                      <a:xfrm>
                        <a:off x="323528" y="4581128"/>
                        <a:ext cx="123190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19"/>
          <p:cNvSpPr txBox="1">
            <a:spLocks noChangeArrowheads="1"/>
          </p:cNvSpPr>
          <p:nvPr/>
        </p:nvSpPr>
        <p:spPr bwMode="auto">
          <a:xfrm>
            <a:off x="1593528" y="4604941"/>
            <a:ext cx="72771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zh-CN" altLang="en-US" sz="3200" dirty="0">
                <a:solidFill>
                  <a:srgbClr val="000000"/>
                </a:solidFill>
              </a:rPr>
              <a:t>称为静电场的</a:t>
            </a:r>
            <a:r>
              <a:rPr kumimoji="1" lang="zh-CN" altLang="en-US" sz="3200" dirty="0" smtClean="0">
                <a:solidFill>
                  <a:srgbClr val="000000"/>
                </a:solidFill>
              </a:rPr>
              <a:t>“环流”，因此环路定理也可表述为：</a:t>
            </a:r>
            <a:r>
              <a:rPr kumimoji="1" lang="zh-CN" altLang="en-US" sz="3200" b="1" dirty="0" smtClean="0">
                <a:solidFill>
                  <a:srgbClr val="C00000"/>
                </a:solidFill>
              </a:rPr>
              <a:t>静电场的环流恒等于零。 </a:t>
            </a:r>
            <a:endParaRPr kumimoji="1" lang="zh-CN" altLang="en-US" sz="3200" b="1" dirty="0">
              <a:solidFill>
                <a:srgbClr val="C00000"/>
              </a:solidFill>
            </a:endParaRPr>
          </a:p>
        </p:txBody>
      </p:sp>
    </p:spTree>
    <p:extLst>
      <p:ext uri="{BB962C8B-B14F-4D97-AF65-F5344CB8AC3E}">
        <p14:creationId xmlns:p14="http://schemas.microsoft.com/office/powerpoint/2010/main" val="420124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ipe(down)">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flipH="1">
                <a:off x="179512" y="226883"/>
                <a:ext cx="8208912" cy="5938421"/>
              </a:xfrm>
              <a:prstGeom prst="rect">
                <a:avLst/>
              </a:prstGeom>
              <a:noFill/>
            </p:spPr>
            <p:txBody>
              <a:bodyPr wrap="square" rtlCol="0">
                <a:spAutoFit/>
              </a:bodyPr>
              <a:lstStyle/>
              <a:p>
                <a:r>
                  <a:rPr lang="en-US" altLang="zh-CN" dirty="0" smtClean="0">
                    <a:solidFill>
                      <a:srgbClr val="000000"/>
                    </a:solidFill>
                  </a:rPr>
                  <a:t>	                   </a:t>
                </a:r>
                <a:r>
                  <a:rPr lang="zh-CN" altLang="en-US" sz="3200" dirty="0" smtClean="0">
                    <a:solidFill>
                      <a:srgbClr val="000000"/>
                    </a:solidFill>
                  </a:rPr>
                  <a:t>给</a:t>
                </a:r>
                <a:r>
                  <a:rPr lang="zh-CN" altLang="en-US" sz="3200" dirty="0">
                    <a:solidFill>
                      <a:srgbClr val="000000"/>
                    </a:solidFill>
                  </a:rPr>
                  <a:t>出了求电场强度矢量的第三种方法：</a:t>
                </a:r>
                <a:endParaRPr lang="en-US" altLang="zh-CN" sz="3200" dirty="0">
                  <a:solidFill>
                    <a:srgbClr val="000000"/>
                  </a:solidFill>
                </a:endParaRPr>
              </a:p>
              <a:p>
                <a:r>
                  <a:rPr lang="en-US" altLang="zh-CN" sz="3200" dirty="0">
                    <a:solidFill>
                      <a:srgbClr val="000000"/>
                    </a:solidFill>
                  </a:rPr>
                  <a:t> </a:t>
                </a:r>
                <a:r>
                  <a:rPr lang="en-US" altLang="zh-CN" sz="3200" dirty="0" smtClean="0">
                    <a:solidFill>
                      <a:srgbClr val="000000"/>
                    </a:solidFill>
                  </a:rPr>
                  <a:t>   </a:t>
                </a:r>
                <a:r>
                  <a:rPr lang="zh-CN" altLang="en-US" sz="3200" b="1" dirty="0" smtClean="0">
                    <a:solidFill>
                      <a:srgbClr val="C00000"/>
                    </a:solidFill>
                  </a:rPr>
                  <a:t>电荷分布</a:t>
                </a:r>
                <a:r>
                  <a:rPr lang="en-US" altLang="zh-CN" sz="3200" b="1" dirty="0">
                    <a:solidFill>
                      <a:srgbClr val="C00000"/>
                    </a:solidFill>
                    <a:sym typeface="Wingdings" pitchFamily="2" charset="2"/>
                  </a:rPr>
                  <a:t></a:t>
                </a:r>
                <a:r>
                  <a:rPr lang="zh-CN" altLang="en-US" sz="3200" b="1" dirty="0" smtClean="0">
                    <a:solidFill>
                      <a:srgbClr val="C00000"/>
                    </a:solidFill>
                    <a:sym typeface="Wingdings" pitchFamily="2" charset="2"/>
                  </a:rPr>
                  <a:t>电位分布函数</a:t>
                </a:r>
                <a:r>
                  <a:rPr lang="en-US" altLang="zh-CN" sz="3200" b="1" dirty="0" smtClean="0">
                    <a:solidFill>
                      <a:srgbClr val="C00000"/>
                    </a:solidFill>
                    <a:sym typeface="Wingdings" pitchFamily="2" charset="2"/>
                  </a:rPr>
                  <a:t></a:t>
                </a:r>
                <a:r>
                  <a:rPr lang="zh-CN" altLang="en-US" sz="3200" b="1" dirty="0">
                    <a:solidFill>
                      <a:srgbClr val="C00000"/>
                    </a:solidFill>
                    <a:sym typeface="Wingdings" pitchFamily="2" charset="2"/>
                  </a:rPr>
                  <a:t>电位梯度</a:t>
                </a:r>
                <a:r>
                  <a:rPr lang="en-US" altLang="zh-CN" sz="3200" b="1" dirty="0">
                    <a:solidFill>
                      <a:srgbClr val="C00000"/>
                    </a:solidFill>
                    <a:sym typeface="Wingdings" pitchFamily="2" charset="2"/>
                  </a:rPr>
                  <a:t></a:t>
                </a:r>
                <a14:m>
                  <m:oMath xmlns:m="http://schemas.openxmlformats.org/officeDocument/2006/math">
                    <m:acc>
                      <m:accPr>
                        <m:chr m:val="⃗"/>
                        <m:ctrlPr>
                          <a:rPr lang="en-US" altLang="zh-CN" sz="3200" b="1" i="1">
                            <a:solidFill>
                              <a:srgbClr val="C00000"/>
                            </a:solidFill>
                            <a:latin typeface="Cambria Math"/>
                            <a:sym typeface="Wingdings" pitchFamily="2" charset="2"/>
                          </a:rPr>
                        </m:ctrlPr>
                      </m:accPr>
                      <m:e>
                        <m:r>
                          <a:rPr lang="en-US" altLang="zh-CN" sz="3200" b="1" i="1">
                            <a:solidFill>
                              <a:srgbClr val="C00000"/>
                            </a:solidFill>
                            <a:latin typeface="Cambria Math"/>
                            <a:sym typeface="Wingdings" pitchFamily="2" charset="2"/>
                          </a:rPr>
                          <m:t>𝑬</m:t>
                        </m:r>
                      </m:e>
                    </m:acc>
                  </m:oMath>
                </a14:m>
                <a:endParaRPr lang="en-US" altLang="zh-CN" sz="3200" b="1" dirty="0">
                  <a:solidFill>
                    <a:srgbClr val="000000"/>
                  </a:solidFill>
                </a:endParaRPr>
              </a:p>
              <a:p>
                <a:r>
                  <a:rPr lang="en-US" altLang="zh-CN" sz="3200" dirty="0">
                    <a:solidFill>
                      <a:srgbClr val="000000"/>
                    </a:solidFill>
                  </a:rPr>
                  <a:t>	</a:t>
                </a:r>
                <a:endParaRPr lang="en-US" altLang="zh-CN" sz="3200" dirty="0" smtClean="0">
                  <a:solidFill>
                    <a:srgbClr val="000000"/>
                  </a:solidFill>
                </a:endParaRPr>
              </a:p>
              <a:p>
                <a:r>
                  <a:rPr lang="en-US" altLang="zh-CN" sz="3200" dirty="0">
                    <a:solidFill>
                      <a:srgbClr val="000000"/>
                    </a:solidFill>
                  </a:rPr>
                  <a:t> </a:t>
                </a:r>
                <a:r>
                  <a:rPr lang="en-US" altLang="zh-CN" sz="3200" dirty="0" smtClean="0">
                    <a:solidFill>
                      <a:srgbClr val="000000"/>
                    </a:solidFill>
                  </a:rPr>
                  <a:t>         </a:t>
                </a:r>
                <a:r>
                  <a:rPr lang="zh-CN" altLang="en-US" sz="3200" dirty="0" smtClean="0">
                    <a:solidFill>
                      <a:srgbClr val="000000"/>
                    </a:solidFill>
                  </a:rPr>
                  <a:t>梯度</a:t>
                </a:r>
                <a:r>
                  <a:rPr lang="zh-CN" altLang="en-US" sz="3200" dirty="0">
                    <a:solidFill>
                      <a:srgbClr val="000000"/>
                    </a:solidFill>
                  </a:rPr>
                  <a:t>的表达式</a:t>
                </a:r>
                <a:r>
                  <a:rPr lang="en-US" altLang="zh-CN" sz="3200" dirty="0">
                    <a:solidFill>
                      <a:srgbClr val="000000"/>
                    </a:solidFill>
                  </a:rPr>
                  <a:t>:</a:t>
                </a:r>
              </a:p>
              <a:p>
                <a:r>
                  <a:rPr lang="en-US" altLang="zh-CN" sz="3200" dirty="0">
                    <a:solidFill>
                      <a:srgbClr val="000000"/>
                    </a:solidFill>
                  </a:rPr>
                  <a:t>	</a:t>
                </a:r>
              </a:p>
              <a:p>
                <a:r>
                  <a:rPr lang="en-US" altLang="zh-CN" sz="3200" dirty="0">
                    <a:solidFill>
                      <a:srgbClr val="000000"/>
                    </a:solidFill>
                  </a:rPr>
                  <a:t>          </a:t>
                </a:r>
                <a:r>
                  <a:rPr lang="zh-CN" altLang="en-US" sz="3200" dirty="0">
                    <a:solidFill>
                      <a:srgbClr val="000000"/>
                    </a:solidFill>
                  </a:rPr>
                  <a:t>在直角坐标中：</a:t>
                </a:r>
                <a:endParaRPr lang="en-US" altLang="zh-CN" sz="3200" dirty="0">
                  <a:solidFill>
                    <a:srgbClr val="000000"/>
                  </a:solidFill>
                </a:endParaRPr>
              </a:p>
              <a:p>
                <a:endParaRPr lang="en-US" altLang="zh-CN" sz="4400" dirty="0">
                  <a:solidFill>
                    <a:srgbClr val="000000"/>
                  </a:solidFill>
                </a:endParaRPr>
              </a:p>
              <a:p>
                <a:r>
                  <a:rPr lang="zh-CN" altLang="en-US" sz="3200" dirty="0">
                    <a:solidFill>
                      <a:srgbClr val="000000"/>
                    </a:solidFill>
                  </a:rPr>
                  <a:t>          在柱坐标中： </a:t>
                </a:r>
                <a:endParaRPr lang="en-US" altLang="zh-CN" sz="3200" dirty="0">
                  <a:solidFill>
                    <a:srgbClr val="000000"/>
                  </a:solidFill>
                </a:endParaRPr>
              </a:p>
              <a:p>
                <a:endParaRPr lang="en-US" altLang="zh-CN" sz="4400" dirty="0">
                  <a:solidFill>
                    <a:srgbClr val="000000"/>
                  </a:solidFill>
                </a:endParaRPr>
              </a:p>
              <a:p>
                <a:r>
                  <a:rPr lang="zh-CN" altLang="en-US" sz="3200" dirty="0">
                    <a:solidFill>
                      <a:srgbClr val="000000"/>
                    </a:solidFill>
                  </a:rPr>
                  <a:t>          在球坐标中： </a:t>
                </a:r>
              </a:p>
            </p:txBody>
          </p:sp>
        </mc:Choice>
        <mc:Fallback xmlns="">
          <p:sp>
            <p:nvSpPr>
              <p:cNvPr id="5" name="TextBox 4"/>
              <p:cNvSpPr txBox="1">
                <a:spLocks noRot="1" noChangeAspect="1" noMove="1" noResize="1" noEditPoints="1" noAdjustHandles="1" noChangeArrowheads="1" noChangeShapeType="1" noTextEdit="1"/>
              </p:cNvSpPr>
              <p:nvPr/>
            </p:nvSpPr>
            <p:spPr>
              <a:xfrm flipH="1">
                <a:off x="179512" y="226883"/>
                <a:ext cx="8208912" cy="5938421"/>
              </a:xfrm>
              <a:prstGeom prst="rect">
                <a:avLst/>
              </a:prstGeom>
              <a:blipFill rotWithShape="1">
                <a:blip r:embed="rId4"/>
                <a:stretch>
                  <a:fillRect l="-1856" t="-1335" b="-2053"/>
                </a:stretch>
              </a:blipFill>
            </p:spPr>
            <p:txBody>
              <a:bodyPr/>
              <a:lstStyle/>
              <a:p>
                <a:r>
                  <a:rPr lang="zh-CN" altLang="en-US">
                    <a:noFill/>
                  </a:rPr>
                  <a:t> </a:t>
                </a:r>
              </a:p>
            </p:txBody>
          </p:sp>
        </mc:Fallback>
      </mc:AlternateContent>
      <p:graphicFrame>
        <p:nvGraphicFramePr>
          <p:cNvPr id="14345" name="Object 9"/>
          <p:cNvGraphicFramePr>
            <a:graphicFrameLocks noChangeAspect="1"/>
          </p:cNvGraphicFramePr>
          <p:nvPr>
            <p:extLst>
              <p:ext uri="{D42A27DB-BD31-4B8C-83A1-F6EECF244321}">
                <p14:modId xmlns:p14="http://schemas.microsoft.com/office/powerpoint/2010/main" val="2256066720"/>
              </p:ext>
            </p:extLst>
          </p:nvPr>
        </p:nvGraphicFramePr>
        <p:xfrm>
          <a:off x="4139952" y="3068960"/>
          <a:ext cx="3028950" cy="969962"/>
        </p:xfrm>
        <a:graphic>
          <a:graphicData uri="http://schemas.openxmlformats.org/presentationml/2006/ole">
            <mc:AlternateContent xmlns:mc="http://schemas.openxmlformats.org/markup-compatibility/2006">
              <mc:Choice xmlns:v="urn:schemas-microsoft-com:vml" Requires="v">
                <p:oleObj spid="_x0000_s29837" name="Equation" r:id="rId5" imgW="1523880" imgH="419040" progId="Equation.DSMT4">
                  <p:embed/>
                </p:oleObj>
              </mc:Choice>
              <mc:Fallback>
                <p:oleObj name="Equation" r:id="rId5" imgW="1523880" imgH="419040" progId="Equation.DSMT4">
                  <p:embed/>
                  <p:pic>
                    <p:nvPicPr>
                      <p:cNvPr id="0" name=""/>
                      <p:cNvPicPr>
                        <a:picLocks noChangeAspect="1" noChangeArrowheads="1"/>
                      </p:cNvPicPr>
                      <p:nvPr/>
                    </p:nvPicPr>
                    <p:blipFill>
                      <a:blip r:embed="rId6"/>
                      <a:srcRect/>
                      <a:stretch>
                        <a:fillRect/>
                      </a:stretch>
                    </p:blipFill>
                    <p:spPr bwMode="auto">
                      <a:xfrm>
                        <a:off x="4139952" y="3068960"/>
                        <a:ext cx="3028950" cy="96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703547748"/>
              </p:ext>
            </p:extLst>
          </p:nvPr>
        </p:nvGraphicFramePr>
        <p:xfrm>
          <a:off x="3779912" y="4254946"/>
          <a:ext cx="3459162" cy="969962"/>
        </p:xfrm>
        <a:graphic>
          <a:graphicData uri="http://schemas.openxmlformats.org/presentationml/2006/ole">
            <mc:AlternateContent xmlns:mc="http://schemas.openxmlformats.org/markup-compatibility/2006">
              <mc:Choice xmlns:v="urn:schemas-microsoft-com:vml" Requires="v">
                <p:oleObj spid="_x0000_s29838" name="Equation" r:id="rId7" imgW="1739880" imgH="419040" progId="Equation.DSMT4">
                  <p:embed/>
                </p:oleObj>
              </mc:Choice>
              <mc:Fallback>
                <p:oleObj name="Equation" r:id="rId7" imgW="1739880" imgH="419040" progId="Equation.DSMT4">
                  <p:embed/>
                  <p:pic>
                    <p:nvPicPr>
                      <p:cNvPr id="0" name=""/>
                      <p:cNvPicPr>
                        <a:picLocks noChangeAspect="1" noChangeArrowheads="1"/>
                      </p:cNvPicPr>
                      <p:nvPr/>
                    </p:nvPicPr>
                    <p:blipFill>
                      <a:blip r:embed="rId8"/>
                      <a:srcRect/>
                      <a:stretch>
                        <a:fillRect/>
                      </a:stretch>
                    </p:blipFill>
                    <p:spPr bwMode="auto">
                      <a:xfrm>
                        <a:off x="3779912" y="4254946"/>
                        <a:ext cx="3459162" cy="96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031131638"/>
              </p:ext>
            </p:extLst>
          </p:nvPr>
        </p:nvGraphicFramePr>
        <p:xfrm>
          <a:off x="3635896" y="5407074"/>
          <a:ext cx="4165600" cy="969962"/>
        </p:xfrm>
        <a:graphic>
          <a:graphicData uri="http://schemas.openxmlformats.org/presentationml/2006/ole">
            <mc:AlternateContent xmlns:mc="http://schemas.openxmlformats.org/markup-compatibility/2006">
              <mc:Choice xmlns:v="urn:schemas-microsoft-com:vml" Requires="v">
                <p:oleObj spid="_x0000_s29839" name="Equation" r:id="rId9" imgW="2095200" imgH="419040" progId="Equation.DSMT4">
                  <p:embed/>
                </p:oleObj>
              </mc:Choice>
              <mc:Fallback>
                <p:oleObj name="Equation" r:id="rId9" imgW="2095200" imgH="419040" progId="Equation.DSMT4">
                  <p:embed/>
                  <p:pic>
                    <p:nvPicPr>
                      <p:cNvPr id="0" name=""/>
                      <p:cNvPicPr>
                        <a:picLocks noChangeAspect="1" noChangeArrowheads="1"/>
                      </p:cNvPicPr>
                      <p:nvPr/>
                    </p:nvPicPr>
                    <p:blipFill>
                      <a:blip r:embed="rId10"/>
                      <a:srcRect/>
                      <a:stretch>
                        <a:fillRect/>
                      </a:stretch>
                    </p:blipFill>
                    <p:spPr bwMode="auto">
                      <a:xfrm>
                        <a:off x="3635896" y="5407074"/>
                        <a:ext cx="4165600" cy="96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3782293895"/>
              </p:ext>
            </p:extLst>
          </p:nvPr>
        </p:nvGraphicFramePr>
        <p:xfrm>
          <a:off x="683568" y="226883"/>
          <a:ext cx="1511300" cy="514350"/>
        </p:xfrm>
        <a:graphic>
          <a:graphicData uri="http://schemas.openxmlformats.org/presentationml/2006/ole">
            <mc:AlternateContent xmlns:mc="http://schemas.openxmlformats.org/markup-compatibility/2006">
              <mc:Choice xmlns:v="urn:schemas-microsoft-com:vml" Requires="v">
                <p:oleObj spid="_x0000_s29840" name="公式" r:id="rId11" imgW="634680" imgH="215640" progId="Equation.3">
                  <p:embed/>
                </p:oleObj>
              </mc:Choice>
              <mc:Fallback>
                <p:oleObj name="公式" r:id="rId11" imgW="634680" imgH="215640" progId="Equation.3">
                  <p:embed/>
                  <p:pic>
                    <p:nvPicPr>
                      <p:cNvPr id="0" name="对象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3568" y="226883"/>
                        <a:ext cx="1511300" cy="514350"/>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95234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down)">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wipe(down)">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wipe(down)">
                                      <p:cBhvr>
                                        <p:cTn id="17" dur="500"/>
                                        <p:tgtEl>
                                          <p:spTgt spid="5">
                                            <p:txEl>
                                              <p:pRg st="5" end="5"/>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14345"/>
                                        </p:tgtEl>
                                        <p:attrNameLst>
                                          <p:attrName>style.visibility</p:attrName>
                                        </p:attrNameLst>
                                      </p:cBhvr>
                                      <p:to>
                                        <p:strVal val="visible"/>
                                      </p:to>
                                    </p:set>
                                    <p:animEffect transition="in" filter="wipe(left)">
                                      <p:cBhvr>
                                        <p:cTn id="20" dur="500"/>
                                        <p:tgtEl>
                                          <p:spTgt spid="1434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animEffect transition="in" filter="wipe(down)">
                                      <p:cBhvr>
                                        <p:cTn id="25" dur="500"/>
                                        <p:tgtEl>
                                          <p:spTgt spid="5">
                                            <p:txEl>
                                              <p:pRg st="7" end="7"/>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down)">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animEffect transition="in" filter="wipe(down)">
                                      <p:cBhvr>
                                        <p:cTn id="33" dur="500"/>
                                        <p:tgtEl>
                                          <p:spTgt spid="5">
                                            <p:txEl>
                                              <p:pRg st="9" end="9"/>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down)">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9036496" cy="1152128"/>
          </a:xfrm>
        </p:spPr>
        <p:txBody>
          <a:bodyPr>
            <a:noAutofit/>
          </a:bodyPr>
          <a:lstStyle/>
          <a:p>
            <a:r>
              <a:rPr lang="zh-CN" altLang="en-US" sz="3600" b="1" dirty="0">
                <a:solidFill>
                  <a:srgbClr val="0000FF"/>
                </a:solidFill>
              </a:rPr>
              <a:t>三</a:t>
            </a:r>
            <a:r>
              <a:rPr lang="zh-CN" altLang="en-US" sz="3600" b="1" dirty="0" smtClean="0">
                <a:solidFill>
                  <a:srgbClr val="0000FF"/>
                </a:solidFill>
              </a:rPr>
              <a:t>、电位叠加原理</a:t>
            </a:r>
            <a:endParaRPr lang="zh-CN" altLang="en-US" sz="3600" b="1" dirty="0">
              <a:solidFill>
                <a:srgbClr val="0000FF"/>
              </a:solidFill>
            </a:endParaRPr>
          </a:p>
        </p:txBody>
      </p:sp>
      <p:sp>
        <p:nvSpPr>
          <p:cNvPr id="3" name="内容占位符 2"/>
          <p:cNvSpPr>
            <a:spLocks noGrp="1"/>
          </p:cNvSpPr>
          <p:nvPr>
            <p:ph idx="1"/>
          </p:nvPr>
        </p:nvSpPr>
        <p:spPr>
          <a:xfrm>
            <a:off x="0" y="1268760"/>
            <a:ext cx="9144000" cy="5400600"/>
          </a:xfrm>
        </p:spPr>
        <p:txBody>
          <a:bodyPr>
            <a:normAutofit/>
          </a:bodyPr>
          <a:lstStyle/>
          <a:p>
            <a:pPr marL="0" lvl="0" indent="0">
              <a:buNone/>
            </a:pPr>
            <a:r>
              <a:rPr lang="en-US" altLang="zh-CN" b="1" dirty="0" smtClean="0">
                <a:solidFill>
                  <a:srgbClr val="C00000"/>
                </a:solidFill>
              </a:rPr>
              <a:t>1</a:t>
            </a:r>
            <a:r>
              <a:rPr lang="zh-CN" altLang="en-US" b="1" dirty="0" smtClean="0">
                <a:solidFill>
                  <a:srgbClr val="C00000"/>
                </a:solidFill>
              </a:rPr>
              <a:t>、离散状态：</a:t>
            </a:r>
            <a:endParaRPr lang="en-US" altLang="zh-CN" b="1" dirty="0">
              <a:solidFill>
                <a:srgbClr val="C00000"/>
              </a:solidFill>
            </a:endParaRPr>
          </a:p>
          <a:p>
            <a:pPr marL="0" indent="0">
              <a:buNone/>
            </a:pPr>
            <a:r>
              <a:rPr lang="en-US" altLang="zh-CN" sz="3600" dirty="0" smtClean="0">
                <a:latin typeface="+mn-ea"/>
              </a:rPr>
              <a:t>	N</a:t>
            </a:r>
            <a:r>
              <a:rPr lang="zh-CN" altLang="en-US" sz="3600" dirty="0" smtClean="0">
                <a:latin typeface="+mn-ea"/>
              </a:rPr>
              <a:t>个点电荷产生的电场中一点</a:t>
            </a:r>
            <a:r>
              <a:rPr lang="en-US" altLang="zh-CN" sz="3600" dirty="0" smtClean="0">
                <a:latin typeface="+mn-ea"/>
              </a:rPr>
              <a:t>P</a:t>
            </a:r>
            <a:r>
              <a:rPr lang="zh-CN" altLang="en-US" sz="3600" dirty="0" smtClean="0">
                <a:latin typeface="+mn-ea"/>
              </a:rPr>
              <a:t>，</a:t>
            </a:r>
            <a:endParaRPr lang="en-US" altLang="zh-CN" sz="3600" dirty="0" smtClean="0">
              <a:latin typeface="+mn-ea"/>
            </a:endParaRPr>
          </a:p>
          <a:p>
            <a:pPr marL="0" indent="0">
              <a:buNone/>
            </a:pPr>
            <a:endParaRPr lang="en-US" altLang="zh-CN" sz="3600" dirty="0" smtClean="0">
              <a:latin typeface="+mn-ea"/>
            </a:endParaRPr>
          </a:p>
          <a:p>
            <a:pPr marL="0" indent="0">
              <a:buNone/>
            </a:pPr>
            <a:endParaRPr lang="en-US" altLang="zh-CN" sz="3600" dirty="0" smtClean="0">
              <a:latin typeface="+mn-ea"/>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901377850"/>
              </p:ext>
            </p:extLst>
          </p:nvPr>
        </p:nvGraphicFramePr>
        <p:xfrm>
          <a:off x="1043608" y="2420888"/>
          <a:ext cx="5328591" cy="1224136"/>
        </p:xfrm>
        <a:graphic>
          <a:graphicData uri="http://schemas.openxmlformats.org/presentationml/2006/ole">
            <mc:AlternateContent xmlns:mc="http://schemas.openxmlformats.org/markup-compatibility/2006">
              <mc:Choice xmlns:v="urn:schemas-microsoft-com:vml" Requires="v">
                <p:oleObj spid="_x0000_s32896" name="公式" r:id="rId3" imgW="1879560" imgH="431640" progId="Equation.3">
                  <p:embed/>
                </p:oleObj>
              </mc:Choice>
              <mc:Fallback>
                <p:oleObj name="公式" r:id="rId3" imgW="1879560" imgH="431640" progId="Equation.3">
                  <p:embed/>
                  <p:pic>
                    <p:nvPicPr>
                      <p:cNvPr id="0" name=""/>
                      <p:cNvPicPr/>
                      <p:nvPr/>
                    </p:nvPicPr>
                    <p:blipFill>
                      <a:blip r:embed="rId4"/>
                      <a:stretch>
                        <a:fillRect/>
                      </a:stretch>
                    </p:blipFill>
                    <p:spPr>
                      <a:xfrm>
                        <a:off x="1043608" y="2420888"/>
                        <a:ext cx="5328591" cy="1224136"/>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925282035"/>
              </p:ext>
            </p:extLst>
          </p:nvPr>
        </p:nvGraphicFramePr>
        <p:xfrm>
          <a:off x="1683451" y="3703854"/>
          <a:ext cx="5408829" cy="1237314"/>
        </p:xfrm>
        <a:graphic>
          <a:graphicData uri="http://schemas.openxmlformats.org/presentationml/2006/ole">
            <mc:AlternateContent xmlns:mc="http://schemas.openxmlformats.org/markup-compatibility/2006">
              <mc:Choice xmlns:v="urn:schemas-microsoft-com:vml" Requires="v">
                <p:oleObj spid="_x0000_s32897" name="公式" r:id="rId5" imgW="1942920" imgH="444240" progId="Equation.3">
                  <p:embed/>
                </p:oleObj>
              </mc:Choice>
              <mc:Fallback>
                <p:oleObj name="公式" r:id="rId5" imgW="1942920" imgH="444240" progId="Equation.3">
                  <p:embed/>
                  <p:pic>
                    <p:nvPicPr>
                      <p:cNvPr id="0" name=""/>
                      <p:cNvPicPr/>
                      <p:nvPr/>
                    </p:nvPicPr>
                    <p:blipFill>
                      <a:blip r:embed="rId6"/>
                      <a:stretch>
                        <a:fillRect/>
                      </a:stretch>
                    </p:blipFill>
                    <p:spPr>
                      <a:xfrm>
                        <a:off x="1683451" y="3703854"/>
                        <a:ext cx="5408829" cy="1237314"/>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791084796"/>
              </p:ext>
            </p:extLst>
          </p:nvPr>
        </p:nvGraphicFramePr>
        <p:xfrm>
          <a:off x="1043608" y="4993422"/>
          <a:ext cx="4248472" cy="1315898"/>
        </p:xfrm>
        <a:graphic>
          <a:graphicData uri="http://schemas.openxmlformats.org/presentationml/2006/ole">
            <mc:AlternateContent xmlns:mc="http://schemas.openxmlformats.org/markup-compatibility/2006">
              <mc:Choice xmlns:v="urn:schemas-microsoft-com:vml" Requires="v">
                <p:oleObj spid="_x0000_s32898" name="公式" r:id="rId7" imgW="1434960" imgH="444240" progId="Equation.3">
                  <p:embed/>
                </p:oleObj>
              </mc:Choice>
              <mc:Fallback>
                <p:oleObj name="公式" r:id="rId7" imgW="1434960" imgH="444240" progId="Equation.3">
                  <p:embed/>
                  <p:pic>
                    <p:nvPicPr>
                      <p:cNvPr id="0" name=""/>
                      <p:cNvPicPr/>
                      <p:nvPr/>
                    </p:nvPicPr>
                    <p:blipFill>
                      <a:blip r:embed="rId8"/>
                      <a:stretch>
                        <a:fillRect/>
                      </a:stretch>
                    </p:blipFill>
                    <p:spPr>
                      <a:xfrm>
                        <a:off x="1043608" y="4993422"/>
                        <a:ext cx="4248472" cy="1315898"/>
                      </a:xfrm>
                      <a:prstGeom prst="rect">
                        <a:avLst/>
                      </a:prstGeom>
                    </p:spPr>
                  </p:pic>
                </p:oleObj>
              </mc:Fallback>
            </mc:AlternateContent>
          </a:graphicData>
        </a:graphic>
      </p:graphicFrame>
    </p:spTree>
    <p:extLst>
      <p:ext uri="{BB962C8B-B14F-4D97-AF65-F5344CB8AC3E}">
        <p14:creationId xmlns:p14="http://schemas.microsoft.com/office/powerpoint/2010/main" val="197220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692696"/>
            <a:ext cx="8352928" cy="5904656"/>
          </a:xfrm>
        </p:spPr>
        <p:txBody>
          <a:bodyPr/>
          <a:lstStyle/>
          <a:p>
            <a:pPr marL="0" indent="0">
              <a:buNone/>
            </a:pPr>
            <a:r>
              <a:rPr lang="en-US" altLang="zh-CN" b="1" dirty="0" smtClean="0">
                <a:solidFill>
                  <a:srgbClr val="C00000"/>
                </a:solidFill>
              </a:rPr>
              <a:t>2</a:t>
            </a:r>
            <a:r>
              <a:rPr lang="zh-CN" altLang="en-US" b="1" dirty="0" smtClean="0">
                <a:solidFill>
                  <a:srgbClr val="C00000"/>
                </a:solidFill>
              </a:rPr>
              <a:t>、连续分布：</a:t>
            </a:r>
            <a:endParaRPr lang="en-US" altLang="zh-CN" b="1" dirty="0">
              <a:solidFill>
                <a:srgbClr val="C00000"/>
              </a:solidFill>
            </a:endParaRPr>
          </a:p>
          <a:p>
            <a:pPr marL="0" indent="0">
              <a:buNone/>
            </a:pPr>
            <a:r>
              <a:rPr lang="en-US" altLang="zh-CN" b="1" dirty="0"/>
              <a:t>	</a:t>
            </a:r>
            <a:r>
              <a:rPr lang="zh-CN" altLang="en-US" dirty="0" smtClean="0"/>
              <a:t>分割成电荷元</a:t>
            </a:r>
            <a:r>
              <a:rPr lang="zh-CN" altLang="en-US" dirty="0"/>
              <a:t>；</a:t>
            </a:r>
            <a:endParaRPr lang="en-US" altLang="zh-CN" dirty="0" smtClean="0"/>
          </a:p>
          <a:p>
            <a:pPr marL="0" indent="0">
              <a:buNone/>
            </a:pPr>
            <a:r>
              <a:rPr lang="en-US" altLang="zh-CN" dirty="0"/>
              <a:t>	</a:t>
            </a:r>
            <a:r>
              <a:rPr lang="zh-CN" altLang="en-US" dirty="0" smtClean="0"/>
              <a:t>每个电荷在</a:t>
            </a:r>
            <a:r>
              <a:rPr lang="en-US" altLang="zh-CN" dirty="0" smtClean="0"/>
              <a:t>P</a:t>
            </a:r>
            <a:r>
              <a:rPr lang="zh-CN" altLang="en-US" dirty="0" smtClean="0"/>
              <a:t>点产生的电位；</a:t>
            </a:r>
            <a:endParaRPr lang="en-US" altLang="zh-CN" dirty="0" smtClean="0"/>
          </a:p>
          <a:p>
            <a:pPr marL="0" indent="0">
              <a:buNone/>
            </a:pPr>
            <a:endParaRPr lang="en-US" altLang="zh-CN" dirty="0" smtClean="0"/>
          </a:p>
        </p:txBody>
      </p:sp>
      <p:graphicFrame>
        <p:nvGraphicFramePr>
          <p:cNvPr id="2" name="对象 1"/>
          <p:cNvGraphicFramePr>
            <a:graphicFrameLocks noChangeAspect="1"/>
          </p:cNvGraphicFramePr>
          <p:nvPr>
            <p:extLst>
              <p:ext uri="{D42A27DB-BD31-4B8C-83A1-F6EECF244321}">
                <p14:modId xmlns:p14="http://schemas.microsoft.com/office/powerpoint/2010/main" val="3919966578"/>
              </p:ext>
            </p:extLst>
          </p:nvPr>
        </p:nvGraphicFramePr>
        <p:xfrm>
          <a:off x="1259632" y="2708920"/>
          <a:ext cx="3456385" cy="2048228"/>
        </p:xfrm>
        <a:graphic>
          <a:graphicData uri="http://schemas.openxmlformats.org/presentationml/2006/ole">
            <mc:AlternateContent xmlns:mc="http://schemas.openxmlformats.org/markup-compatibility/2006">
              <mc:Choice xmlns:v="urn:schemas-microsoft-com:vml" Requires="v">
                <p:oleObj spid="_x0000_s33836" name="公式" r:id="rId4" imgW="1371600" imgH="812520" progId="Equation.3">
                  <p:embed/>
                </p:oleObj>
              </mc:Choice>
              <mc:Fallback>
                <p:oleObj name="公式" r:id="rId4" imgW="1371600" imgH="812520" progId="Equation.3">
                  <p:embed/>
                  <p:pic>
                    <p:nvPicPr>
                      <p:cNvPr id="0" name=""/>
                      <p:cNvPicPr/>
                      <p:nvPr/>
                    </p:nvPicPr>
                    <p:blipFill>
                      <a:blip r:embed="rId5"/>
                      <a:stretch>
                        <a:fillRect/>
                      </a:stretch>
                    </p:blipFill>
                    <p:spPr>
                      <a:xfrm>
                        <a:off x="1259632" y="2708920"/>
                        <a:ext cx="3456385" cy="2048228"/>
                      </a:xfrm>
                      <a:prstGeom prst="rect">
                        <a:avLst/>
                      </a:prstGeom>
                    </p:spPr>
                  </p:pic>
                </p:oleObj>
              </mc:Fallback>
            </mc:AlternateContent>
          </a:graphicData>
        </a:graphic>
      </p:graphicFrame>
    </p:spTree>
    <p:extLst>
      <p:ext uri="{BB962C8B-B14F-4D97-AF65-F5344CB8AC3E}">
        <p14:creationId xmlns:p14="http://schemas.microsoft.com/office/powerpoint/2010/main" val="66612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80920" cy="5904656"/>
              </a:xfrm>
            </p:spPr>
            <p:txBody>
              <a:bodyPr>
                <a:normAutofit lnSpcReduction="10000"/>
              </a:bodyPr>
              <a:lstStyle/>
              <a:p>
                <a:pPr marL="0" indent="0">
                  <a:buNone/>
                </a:pPr>
                <a:r>
                  <a:rPr lang="zh-CN" altLang="en-US" dirty="0" smtClean="0"/>
                  <a:t>例</a:t>
                </a:r>
                <a:r>
                  <a:rPr lang="en-US" altLang="zh-CN" dirty="0" smtClean="0"/>
                  <a:t>1</a:t>
                </a:r>
                <a:r>
                  <a:rPr lang="zh-CN" altLang="en-US" dirty="0" smtClean="0"/>
                  <a:t>、两个</a:t>
                </a:r>
                <a:r>
                  <a:rPr lang="zh-CN" altLang="en-US" dirty="0"/>
                  <a:t>无限长</a:t>
                </a:r>
                <a:r>
                  <a:rPr lang="zh-CN" altLang="en-US" dirty="0" smtClean="0"/>
                  <a:t>同轴圆柱</a:t>
                </a:r>
                <a:r>
                  <a:rPr lang="zh-CN" altLang="en-US" dirty="0"/>
                  <a:t>薄</a:t>
                </a:r>
                <a:r>
                  <a:rPr lang="zh-CN" altLang="en-US" dirty="0" smtClean="0"/>
                  <a:t>直筒面，半径分别为</a:t>
                </a:r>
                <a14:m>
                  <m:oMath xmlns:m="http://schemas.openxmlformats.org/officeDocument/2006/math">
                    <m:sSub>
                      <m:sSubPr>
                        <m:ctrlPr>
                          <a:rPr lang="en-US" altLang="zh-CN" i="1" smtClean="0">
                            <a:latin typeface="Cambria Math"/>
                          </a:rPr>
                        </m:ctrlPr>
                      </m:sSubPr>
                      <m:e>
                        <m:r>
                          <a:rPr lang="en-US" altLang="zh-CN" b="0" i="1" smtClean="0">
                            <a:latin typeface="Cambria Math"/>
                          </a:rPr>
                          <m:t>𝑅</m:t>
                        </m:r>
                      </m:e>
                      <m:sub>
                        <m:r>
                          <a:rPr lang="en-US" altLang="zh-CN" b="0" i="1" smtClean="0">
                            <a:latin typeface="Cambria Math"/>
                          </a:rPr>
                          <m:t>1</m:t>
                        </m:r>
                      </m:sub>
                    </m:sSub>
                  </m:oMath>
                </a14:m>
                <a:r>
                  <a:rPr lang="zh-CN" altLang="en-US" dirty="0" smtClean="0"/>
                  <a:t>和</a:t>
                </a:r>
                <a14:m>
                  <m:oMath xmlns:m="http://schemas.openxmlformats.org/officeDocument/2006/math">
                    <m:sSub>
                      <m:sSubPr>
                        <m:ctrlPr>
                          <a:rPr lang="en-US" altLang="zh-CN" i="1" dirty="0" smtClean="0">
                            <a:latin typeface="Cambria Math"/>
                          </a:rPr>
                        </m:ctrlPr>
                      </m:sSubPr>
                      <m:e>
                        <m:r>
                          <a:rPr lang="en-US" altLang="zh-CN" b="0" i="1" dirty="0" smtClean="0">
                            <a:latin typeface="Cambria Math"/>
                          </a:rPr>
                          <m:t>𝑅</m:t>
                        </m:r>
                      </m:e>
                      <m:sub>
                        <m:r>
                          <a:rPr lang="en-US" altLang="zh-CN" b="0" i="1" dirty="0" smtClean="0">
                            <a:latin typeface="Cambria Math"/>
                          </a:rPr>
                          <m:t>2</m:t>
                        </m:r>
                      </m:sub>
                    </m:sSub>
                  </m:oMath>
                </a14:m>
                <a:r>
                  <a:rPr lang="en-US" altLang="zh-CN" dirty="0" smtClean="0"/>
                  <a:t>,</a:t>
                </a:r>
                <a:r>
                  <a:rPr lang="zh-CN" altLang="en-US" dirty="0" smtClean="0"/>
                  <a:t>两圆筒面都均匀带电，在外筒的内表面和内筒的外表面上，沿轴线方向单位长度的电量分别为</a:t>
                </a:r>
                <a14:m>
                  <m:oMath xmlns:m="http://schemas.openxmlformats.org/officeDocument/2006/math">
                    <m:sSub>
                      <m:sSubPr>
                        <m:ctrlPr>
                          <a:rPr lang="en-US" altLang="zh-CN" i="1" smtClean="0">
                            <a:latin typeface="Cambria Math"/>
                          </a:rPr>
                        </m:ctrlPr>
                      </m:sSubPr>
                      <m:e>
                        <m:r>
                          <a:rPr lang="zh-CN" altLang="en-US" i="1" smtClean="0">
                            <a:latin typeface="Cambria Math"/>
                          </a:rPr>
                          <m:t>𝜆</m:t>
                        </m:r>
                      </m:e>
                      <m:sub>
                        <m:r>
                          <a:rPr lang="en-US" altLang="zh-CN" b="0" i="1" smtClean="0">
                            <a:latin typeface="Cambria Math"/>
                          </a:rPr>
                          <m:t>1</m:t>
                        </m:r>
                      </m:sub>
                    </m:sSub>
                  </m:oMath>
                </a14:m>
                <a:r>
                  <a:rPr lang="zh-CN" altLang="en-US" dirty="0" smtClean="0"/>
                  <a:t>和</a:t>
                </a:r>
                <a14:m>
                  <m:oMath xmlns:m="http://schemas.openxmlformats.org/officeDocument/2006/math">
                    <m:sSub>
                      <m:sSubPr>
                        <m:ctrlPr>
                          <a:rPr lang="en-US" altLang="zh-CN" i="1" dirty="0" smtClean="0">
                            <a:latin typeface="Cambria Math"/>
                          </a:rPr>
                        </m:ctrlPr>
                      </m:sSubPr>
                      <m:e>
                        <m:r>
                          <a:rPr lang="zh-CN" altLang="en-US" i="1" dirty="0" smtClean="0">
                            <a:latin typeface="Cambria Math"/>
                          </a:rPr>
                          <m:t>𝜆</m:t>
                        </m:r>
                      </m:e>
                      <m:sub>
                        <m:r>
                          <a:rPr lang="en-US" altLang="zh-CN" b="0" i="1" dirty="0" smtClean="0">
                            <a:latin typeface="Cambria Math"/>
                          </a:rPr>
                          <m:t>2</m:t>
                        </m:r>
                      </m:sub>
                    </m:sSub>
                  </m:oMath>
                </a14:m>
                <a:r>
                  <a:rPr lang="zh-CN" altLang="en-US" dirty="0" smtClean="0"/>
                  <a:t>，试求：</a:t>
                </a:r>
                <a:endParaRPr lang="en-US" altLang="zh-CN" dirty="0" smtClean="0"/>
              </a:p>
              <a:p>
                <a:pPr marL="0" indent="0">
                  <a:buNone/>
                </a:pPr>
                <a:r>
                  <a:rPr lang="zh-CN" altLang="en-US" dirty="0" smtClean="0"/>
                  <a:t>（</a:t>
                </a:r>
                <a:r>
                  <a:rPr lang="en-US" altLang="zh-CN" dirty="0" smtClean="0"/>
                  <a:t>1</a:t>
                </a:r>
                <a:r>
                  <a:rPr lang="zh-CN" altLang="en-US" dirty="0" smtClean="0"/>
                  <a:t>）离轴线</a:t>
                </a:r>
                <a:r>
                  <a:rPr lang="en-US" altLang="zh-CN" dirty="0" smtClean="0"/>
                  <a:t>r</a:t>
                </a:r>
                <a:r>
                  <a:rPr lang="zh-CN" altLang="en-US" dirty="0" smtClean="0"/>
                  <a:t>处的电位，已知</a:t>
                </a:r>
                <a14:m>
                  <m:oMath xmlns:m="http://schemas.openxmlformats.org/officeDocument/2006/math">
                    <m:r>
                      <a:rPr lang="en-US" altLang="zh-CN" b="0" i="1" smtClean="0">
                        <a:latin typeface="Cambria Math"/>
                      </a:rPr>
                      <m:t>𝑟</m:t>
                    </m:r>
                    <m:r>
                      <a:rPr lang="en-US" altLang="zh-CN" b="0" i="1" smtClean="0">
                        <a:latin typeface="Cambria Math"/>
                      </a:rPr>
                      <m:t>&gt;</m:t>
                    </m:r>
                    <m:sSub>
                      <m:sSubPr>
                        <m:ctrlPr>
                          <a:rPr lang="en-US" altLang="zh-CN" i="1" dirty="0">
                            <a:solidFill>
                              <a:prstClr val="black"/>
                            </a:solidFill>
                            <a:latin typeface="Cambria Math"/>
                          </a:rPr>
                        </m:ctrlPr>
                      </m:sSubPr>
                      <m:e>
                        <m:r>
                          <a:rPr lang="en-US" altLang="zh-CN" i="1" dirty="0">
                            <a:solidFill>
                              <a:prstClr val="black"/>
                            </a:solidFill>
                            <a:latin typeface="Cambria Math"/>
                          </a:rPr>
                          <m:t>𝑅</m:t>
                        </m:r>
                      </m:e>
                      <m:sub>
                        <m:r>
                          <a:rPr lang="en-US" altLang="zh-CN" i="1" dirty="0">
                            <a:solidFill>
                              <a:prstClr val="black"/>
                            </a:solidFill>
                            <a:latin typeface="Cambria Math"/>
                          </a:rPr>
                          <m:t>2</m:t>
                        </m:r>
                      </m:sub>
                    </m:sSub>
                    <m:r>
                      <a:rPr lang="zh-CN" altLang="en-US" b="0" i="1" dirty="0" smtClean="0">
                        <a:solidFill>
                          <a:prstClr val="black"/>
                        </a:solidFill>
                        <a:latin typeface="Cambria Math"/>
                      </a:rPr>
                      <m:t>。</m:t>
                    </m:r>
                  </m:oMath>
                </a14:m>
                <a:endParaRPr lang="en-US" altLang="zh-CN" b="0" dirty="0" smtClean="0">
                  <a:solidFill>
                    <a:prstClr val="black"/>
                  </a:solidFill>
                </a:endParaRPr>
              </a:p>
              <a:p>
                <a:pPr marL="0" indent="0">
                  <a:buNone/>
                </a:pPr>
                <a:r>
                  <a:rPr lang="zh-CN" altLang="en-US" dirty="0" smtClean="0"/>
                  <a:t>（</a:t>
                </a:r>
                <a:r>
                  <a:rPr lang="en-US" altLang="zh-CN" dirty="0" smtClean="0"/>
                  <a:t>2</a:t>
                </a:r>
                <a:r>
                  <a:rPr lang="zh-CN" altLang="en-US" dirty="0" smtClean="0"/>
                  <a:t>）两圆筒面之间的电位差。</a:t>
                </a:r>
                <a:endParaRPr lang="en-US" altLang="zh-CN" dirty="0" smtClean="0"/>
              </a:p>
              <a:p>
                <a:pPr marL="0" indent="0">
                  <a:buNone/>
                </a:pPr>
                <a:r>
                  <a:rPr lang="zh-CN" altLang="en-US" dirty="0"/>
                  <a:t>解：利用高斯定理，很容易求出</a:t>
                </a:r>
                <a:endParaRPr lang="en-US" altLang="zh-CN" dirty="0"/>
              </a:p>
              <a:p>
                <a:pPr marL="0" indent="0">
                  <a:buNone/>
                </a:pPr>
                <a:r>
                  <a:rPr lang="en-US" altLang="zh-CN" dirty="0" smtClean="0"/>
                  <a:t>         </a:t>
                </a:r>
                <a14:m>
                  <m:oMath xmlns:m="http://schemas.openxmlformats.org/officeDocument/2006/math">
                    <m:sSub>
                      <m:sSubPr>
                        <m:ctrlPr>
                          <a:rPr lang="en-US" altLang="zh-CN" i="1">
                            <a:latin typeface="Cambria Math"/>
                          </a:rPr>
                        </m:ctrlPr>
                      </m:sSubPr>
                      <m:e>
                        <m:r>
                          <a:rPr lang="en-US" altLang="zh-CN" i="1">
                            <a:latin typeface="Cambria Math"/>
                          </a:rPr>
                          <m:t>𝐸</m:t>
                        </m:r>
                      </m:e>
                      <m:sub>
                        <m:r>
                          <a:rPr lang="en-US" altLang="zh-CN" i="1">
                            <a:latin typeface="Cambria Math"/>
                          </a:rPr>
                          <m:t>1</m:t>
                        </m:r>
                      </m:sub>
                    </m:sSub>
                    <m:r>
                      <a:rPr lang="en-US" altLang="zh-CN">
                        <a:latin typeface="Cambria Math"/>
                      </a:rPr>
                      <m:t>=</m:t>
                    </m:r>
                  </m:oMath>
                </a14:m>
                <a:r>
                  <a:rPr lang="en-US" altLang="zh-CN" dirty="0"/>
                  <a:t>0  (r&lt;</a:t>
                </a:r>
                <a14:m>
                  <m:oMath xmlns:m="http://schemas.openxmlformats.org/officeDocument/2006/math">
                    <m:sSub>
                      <m:sSubPr>
                        <m:ctrlPr>
                          <a:rPr lang="en-US" altLang="zh-CN" i="1">
                            <a:latin typeface="Cambria Math"/>
                          </a:rPr>
                        </m:ctrlPr>
                      </m:sSubPr>
                      <m:e>
                        <m:r>
                          <a:rPr lang="en-US" altLang="zh-CN" i="1">
                            <a:latin typeface="Cambria Math"/>
                          </a:rPr>
                          <m:t>𝑅</m:t>
                        </m:r>
                      </m:e>
                      <m:sub>
                        <m:r>
                          <a:rPr lang="en-US" altLang="zh-CN" i="1">
                            <a:latin typeface="Cambria Math"/>
                          </a:rPr>
                          <m:t>1</m:t>
                        </m:r>
                      </m:sub>
                    </m:sSub>
                    <m:r>
                      <a:rPr lang="en-US" altLang="zh-CN">
                        <a:latin typeface="Cambria Math"/>
                      </a:rPr>
                      <m:t>)</m:t>
                    </m:r>
                  </m:oMath>
                </a14:m>
                <a:endParaRPr lang="en-US" altLang="zh-CN" dirty="0" smtClean="0">
                  <a:latin typeface="Cambria Math"/>
                </a:endParaRPr>
              </a:p>
              <a:p>
                <a:pPr marL="0" indent="0">
                  <a:buNone/>
                </a:pPr>
                <a:r>
                  <a:rPr lang="en-US" altLang="zh-CN" dirty="0" smtClean="0"/>
                  <a:t>         </a:t>
                </a:r>
                <a14:m>
                  <m:oMath xmlns:m="http://schemas.openxmlformats.org/officeDocument/2006/math">
                    <m:sSub>
                      <m:sSubPr>
                        <m:ctrlPr>
                          <a:rPr lang="en-US" altLang="zh-CN" i="1">
                            <a:latin typeface="Cambria Math"/>
                          </a:rPr>
                        </m:ctrlPr>
                      </m:sSubPr>
                      <m:e>
                        <m:r>
                          <a:rPr lang="en-US" altLang="zh-CN" i="1">
                            <a:latin typeface="Cambria Math"/>
                          </a:rPr>
                          <m:t>𝐸</m:t>
                        </m:r>
                      </m:e>
                      <m:sub>
                        <m:r>
                          <a:rPr lang="en-US" altLang="zh-CN" i="1">
                            <a:latin typeface="Cambria Math"/>
                          </a:rPr>
                          <m:t>2</m:t>
                        </m:r>
                      </m:sub>
                    </m:sSub>
                    <m:r>
                      <a:rPr lang="en-US" altLang="zh-CN">
                        <a:latin typeface="Cambria Math"/>
                      </a:rPr>
                      <m:t>=2</m:t>
                    </m:r>
                    <m:r>
                      <m:rPr>
                        <m:sty m:val="p"/>
                      </m:rPr>
                      <a:rPr lang="en-US" altLang="zh-CN">
                        <a:latin typeface="Cambria Math"/>
                      </a:rPr>
                      <m:t>k</m:t>
                    </m:r>
                    <m:f>
                      <m:fPr>
                        <m:ctrlPr>
                          <a:rPr lang="en-US" altLang="zh-CN" i="1">
                            <a:latin typeface="Cambria Math"/>
                          </a:rPr>
                        </m:ctrlPr>
                      </m:fPr>
                      <m:num>
                        <m:sSub>
                          <m:sSubPr>
                            <m:ctrlPr>
                              <a:rPr lang="en-US" altLang="zh-CN" i="1">
                                <a:latin typeface="Cambria Math"/>
                              </a:rPr>
                            </m:ctrlPr>
                          </m:sSubPr>
                          <m:e>
                            <m:r>
                              <a:rPr lang="zh-CN" altLang="en-US" i="1">
                                <a:latin typeface="Cambria Math"/>
                              </a:rPr>
                              <m:t>𝜆</m:t>
                            </m:r>
                          </m:e>
                          <m:sub>
                            <m:r>
                              <a:rPr lang="en-US" altLang="zh-CN" i="1">
                                <a:latin typeface="Cambria Math"/>
                              </a:rPr>
                              <m:t>1</m:t>
                            </m:r>
                          </m:sub>
                        </m:sSub>
                      </m:num>
                      <m:den>
                        <m:r>
                          <a:rPr lang="en-US" altLang="zh-CN" i="1">
                            <a:latin typeface="Cambria Math"/>
                          </a:rPr>
                          <m:t>𝑟</m:t>
                        </m:r>
                      </m:den>
                    </m:f>
                  </m:oMath>
                </a14:m>
                <a:r>
                  <a:rPr lang="en-US" altLang="zh-CN" dirty="0"/>
                  <a:t> (</a:t>
                </a:r>
                <a14:m>
                  <m:oMath xmlns:m="http://schemas.openxmlformats.org/officeDocument/2006/math">
                    <m:sSub>
                      <m:sSubPr>
                        <m:ctrlPr>
                          <a:rPr lang="en-US" altLang="zh-CN" i="1" dirty="0">
                            <a:latin typeface="Cambria Math"/>
                          </a:rPr>
                        </m:ctrlPr>
                      </m:sSubPr>
                      <m:e>
                        <m:r>
                          <a:rPr lang="en-US" altLang="zh-CN" i="1" dirty="0">
                            <a:latin typeface="Cambria Math"/>
                          </a:rPr>
                          <m:t>𝑅</m:t>
                        </m:r>
                      </m:e>
                      <m:sub>
                        <m:r>
                          <a:rPr lang="en-US" altLang="zh-CN" i="1" dirty="0">
                            <a:latin typeface="Cambria Math"/>
                          </a:rPr>
                          <m:t>1</m:t>
                        </m:r>
                      </m:sub>
                    </m:sSub>
                  </m:oMath>
                </a14:m>
                <a:r>
                  <a:rPr lang="en-US" altLang="zh-CN" dirty="0"/>
                  <a:t>&lt;r&lt;</a:t>
                </a:r>
                <a14:m>
                  <m:oMath xmlns:m="http://schemas.openxmlformats.org/officeDocument/2006/math">
                    <m:sSub>
                      <m:sSubPr>
                        <m:ctrlPr>
                          <a:rPr lang="en-US" altLang="zh-CN" i="1">
                            <a:latin typeface="Cambria Math"/>
                          </a:rPr>
                        </m:ctrlPr>
                      </m:sSubPr>
                      <m:e>
                        <m:r>
                          <a:rPr lang="en-US" altLang="zh-CN" i="1">
                            <a:latin typeface="Cambria Math"/>
                          </a:rPr>
                          <m:t>𝑅</m:t>
                        </m:r>
                      </m:e>
                      <m:sub>
                        <m:r>
                          <a:rPr lang="en-US" altLang="zh-CN" i="1">
                            <a:latin typeface="Cambria Math"/>
                          </a:rPr>
                          <m:t>2</m:t>
                        </m:r>
                      </m:sub>
                    </m:sSub>
                  </m:oMath>
                </a14:m>
                <a:r>
                  <a:rPr lang="en-US" altLang="zh-CN" dirty="0"/>
                  <a:t>)</a:t>
                </a:r>
                <a:endParaRPr lang="en-US" altLang="zh-CN" dirty="0" smtClean="0"/>
              </a:p>
              <a:p>
                <a:pPr marL="0" indent="0">
                  <a:buNone/>
                </a:pPr>
                <a:r>
                  <a:rPr lang="en-US" altLang="zh-CN" dirty="0" smtClean="0"/>
                  <a:t>       </a:t>
                </a:r>
                <a14:m>
                  <m:oMath xmlns:m="http://schemas.openxmlformats.org/officeDocument/2006/math">
                    <m:sSub>
                      <m:sSubPr>
                        <m:ctrlPr>
                          <a:rPr lang="en-US" altLang="zh-CN" i="1">
                            <a:latin typeface="Cambria Math"/>
                          </a:rPr>
                        </m:ctrlPr>
                      </m:sSubPr>
                      <m:e>
                        <m:r>
                          <a:rPr lang="en-US" altLang="zh-CN" b="0" i="1" smtClean="0">
                            <a:latin typeface="Cambria Math"/>
                          </a:rPr>
                          <m:t>  </m:t>
                        </m:r>
                        <m:r>
                          <a:rPr lang="en-US" altLang="zh-CN" i="1">
                            <a:latin typeface="Cambria Math"/>
                          </a:rPr>
                          <m:t>𝐸</m:t>
                        </m:r>
                      </m:e>
                      <m:sub>
                        <m:r>
                          <a:rPr lang="en-US" altLang="zh-CN" i="1">
                            <a:latin typeface="Cambria Math"/>
                          </a:rPr>
                          <m:t>3</m:t>
                        </m:r>
                      </m:sub>
                    </m:sSub>
                    <m:r>
                      <a:rPr lang="en-US" altLang="zh-CN" i="1">
                        <a:latin typeface="Cambria Math"/>
                      </a:rPr>
                      <m:t>=</m:t>
                    </m:r>
                    <m:r>
                      <a:rPr lang="en-US" altLang="zh-CN">
                        <a:latin typeface="Cambria Math"/>
                      </a:rPr>
                      <m:t>2</m:t>
                    </m:r>
                    <m:r>
                      <m:rPr>
                        <m:sty m:val="p"/>
                      </m:rPr>
                      <a:rPr lang="en-US" altLang="zh-CN">
                        <a:latin typeface="Cambria Math"/>
                      </a:rPr>
                      <m:t>k</m:t>
                    </m:r>
                    <m:f>
                      <m:fPr>
                        <m:ctrlPr>
                          <a:rPr lang="en-US" altLang="zh-CN" i="1">
                            <a:latin typeface="Cambria Math"/>
                          </a:rPr>
                        </m:ctrlPr>
                      </m:fPr>
                      <m:num>
                        <m:sSub>
                          <m:sSubPr>
                            <m:ctrlPr>
                              <a:rPr lang="en-US" altLang="zh-CN" i="1">
                                <a:latin typeface="Cambria Math"/>
                              </a:rPr>
                            </m:ctrlPr>
                          </m:sSubPr>
                          <m:e>
                            <m:r>
                              <a:rPr lang="zh-CN" altLang="en-US" i="1">
                                <a:latin typeface="Cambria Math"/>
                              </a:rPr>
                              <m:t>𝜆</m:t>
                            </m:r>
                          </m:e>
                          <m:sub>
                            <m:r>
                              <a:rPr lang="en-US" altLang="zh-CN" i="1">
                                <a:latin typeface="Cambria Math"/>
                              </a:rPr>
                              <m:t>1</m:t>
                            </m:r>
                          </m:sub>
                        </m:sSub>
                        <m:sSub>
                          <m:sSubPr>
                            <m:ctrlPr>
                              <a:rPr lang="en-US" altLang="zh-CN" i="1">
                                <a:latin typeface="Cambria Math"/>
                              </a:rPr>
                            </m:ctrlPr>
                          </m:sSubPr>
                          <m:e>
                            <m:r>
                              <a:rPr lang="en-US" altLang="zh-CN" i="1">
                                <a:latin typeface="Cambria Math"/>
                              </a:rPr>
                              <m:t>+</m:t>
                            </m:r>
                            <m:r>
                              <a:rPr lang="zh-CN" altLang="en-US" i="1">
                                <a:latin typeface="Cambria Math"/>
                              </a:rPr>
                              <m:t>𝜆</m:t>
                            </m:r>
                          </m:e>
                          <m:sub>
                            <m:r>
                              <a:rPr lang="en-US" altLang="zh-CN" i="1">
                                <a:latin typeface="Cambria Math"/>
                              </a:rPr>
                              <m:t>2</m:t>
                            </m:r>
                          </m:sub>
                        </m:sSub>
                      </m:num>
                      <m:den>
                        <m:r>
                          <a:rPr lang="en-US" altLang="zh-CN" i="1">
                            <a:latin typeface="Cambria Math"/>
                          </a:rPr>
                          <m:t>𝑟</m:t>
                        </m:r>
                      </m:den>
                    </m:f>
                  </m:oMath>
                </a14:m>
                <a:r>
                  <a:rPr lang="en-US" altLang="zh-CN" dirty="0"/>
                  <a:t> (r&gt;</a:t>
                </a:r>
                <a14:m>
                  <m:oMath xmlns:m="http://schemas.openxmlformats.org/officeDocument/2006/math">
                    <m:sSub>
                      <m:sSubPr>
                        <m:ctrlPr>
                          <a:rPr lang="en-US" altLang="zh-CN" i="1">
                            <a:latin typeface="Cambria Math"/>
                          </a:rPr>
                        </m:ctrlPr>
                      </m:sSubPr>
                      <m:e>
                        <m:r>
                          <a:rPr lang="en-US" altLang="zh-CN" i="1">
                            <a:latin typeface="Cambria Math"/>
                          </a:rPr>
                          <m:t>𝑅</m:t>
                        </m:r>
                      </m:e>
                      <m:sub>
                        <m:r>
                          <a:rPr lang="en-US" altLang="zh-CN" i="1">
                            <a:latin typeface="Cambria Math"/>
                          </a:rPr>
                          <m:t>2</m:t>
                        </m:r>
                      </m:sub>
                    </m:sSub>
                  </m:oMath>
                </a14:m>
                <a:r>
                  <a:rPr lang="en-US" altLang="zh-CN" dirty="0"/>
                  <a:t>)</a:t>
                </a:r>
              </a:p>
              <a:p>
                <a:pPr marL="0" indent="0">
                  <a:buNone/>
                </a:pPr>
                <a:endParaRPr lang="en-US" altLang="zh-CN" dirty="0" smtClean="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80920" cy="5904656"/>
              </a:xfrm>
              <a:blipFill rotWithShape="1">
                <a:blip r:embed="rId4"/>
                <a:stretch>
                  <a:fillRect l="-1840" t="-2683" r="-74"/>
                </a:stretch>
              </a:blipFill>
            </p:spPr>
            <p:txBody>
              <a:bodyPr/>
              <a:lstStyle/>
              <a:p>
                <a:r>
                  <a:rPr lang="zh-CN" altLang="en-US">
                    <a:noFill/>
                  </a:rPr>
                  <a:t> </a:t>
                </a:r>
              </a:p>
            </p:txBody>
          </p:sp>
        </mc:Fallback>
      </mc:AlternateContent>
      <p:sp>
        <p:nvSpPr>
          <p:cNvPr id="5" name="椭圆 4"/>
          <p:cNvSpPr/>
          <p:nvPr/>
        </p:nvSpPr>
        <p:spPr>
          <a:xfrm>
            <a:off x="6696740" y="5275039"/>
            <a:ext cx="1152128"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椭圆 3"/>
          <p:cNvSpPr/>
          <p:nvPr/>
        </p:nvSpPr>
        <p:spPr>
          <a:xfrm>
            <a:off x="6696740" y="3186807"/>
            <a:ext cx="1152128"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a:off x="6879382" y="3330823"/>
            <a:ext cx="792088" cy="360040"/>
          </a:xfrm>
          <a:prstGeom prst="ellipse">
            <a:avLst/>
          </a:prstGeom>
          <a:noFill/>
          <a:ln w="19050">
            <a:solidFill>
              <a:srgbClr val="92D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prstClr val="white"/>
              </a:solidFill>
            </a:endParaRPr>
          </a:p>
        </p:txBody>
      </p:sp>
      <p:sp>
        <p:nvSpPr>
          <p:cNvPr id="7" name="椭圆 6"/>
          <p:cNvSpPr/>
          <p:nvPr/>
        </p:nvSpPr>
        <p:spPr>
          <a:xfrm>
            <a:off x="6879381" y="5419055"/>
            <a:ext cx="792088" cy="360040"/>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a:stCxn id="4" idx="2"/>
            <a:endCxn id="5" idx="2"/>
          </p:cNvCxnSpPr>
          <p:nvPr/>
        </p:nvCxnSpPr>
        <p:spPr>
          <a:xfrm>
            <a:off x="6696740" y="3510843"/>
            <a:ext cx="0" cy="208823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4" idx="6"/>
            <a:endCxn id="5" idx="6"/>
          </p:cNvCxnSpPr>
          <p:nvPr/>
        </p:nvCxnSpPr>
        <p:spPr>
          <a:xfrm>
            <a:off x="7848868" y="3510843"/>
            <a:ext cx="0" cy="208823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879381" y="3533899"/>
            <a:ext cx="0" cy="2088232"/>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7272804" y="3383550"/>
            <a:ext cx="345727" cy="12729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2" name="直接箭头连接符 21"/>
          <p:cNvCxnSpPr/>
          <p:nvPr/>
        </p:nvCxnSpPr>
        <p:spPr>
          <a:xfrm flipH="1">
            <a:off x="6663357" y="3510843"/>
            <a:ext cx="608744"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aphicFrame>
        <p:nvGraphicFramePr>
          <p:cNvPr id="8" name="对象 7"/>
          <p:cNvGraphicFramePr>
            <a:graphicFrameLocks noChangeAspect="1"/>
          </p:cNvGraphicFramePr>
          <p:nvPr>
            <p:extLst>
              <p:ext uri="{D42A27DB-BD31-4B8C-83A1-F6EECF244321}">
                <p14:modId xmlns:p14="http://schemas.microsoft.com/office/powerpoint/2010/main" val="256481202"/>
              </p:ext>
            </p:extLst>
          </p:nvPr>
        </p:nvGraphicFramePr>
        <p:xfrm>
          <a:off x="6178054" y="3320802"/>
          <a:ext cx="442912" cy="528638"/>
        </p:xfrm>
        <a:graphic>
          <a:graphicData uri="http://schemas.openxmlformats.org/presentationml/2006/ole">
            <mc:AlternateContent xmlns:mc="http://schemas.openxmlformats.org/markup-compatibility/2006">
              <mc:Choice xmlns:v="urn:schemas-microsoft-com:vml" Requires="v">
                <p:oleObj spid="_x0000_s34902" name="Equation" r:id="rId5" imgW="190440" imgH="228600" progId="Equation.DSMT4">
                  <p:embed/>
                </p:oleObj>
              </mc:Choice>
              <mc:Fallback>
                <p:oleObj name="Equation" r:id="rId5" imgW="190440" imgH="228600" progId="Equation.DSMT4">
                  <p:embed/>
                  <p:pic>
                    <p:nvPicPr>
                      <p:cNvPr id="0" name=""/>
                      <p:cNvPicPr/>
                      <p:nvPr/>
                    </p:nvPicPr>
                    <p:blipFill>
                      <a:blip r:embed="rId6"/>
                      <a:stretch>
                        <a:fillRect/>
                      </a:stretch>
                    </p:blipFill>
                    <p:spPr>
                      <a:xfrm>
                        <a:off x="6178054" y="3320802"/>
                        <a:ext cx="442912" cy="528638"/>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573400405"/>
              </p:ext>
            </p:extLst>
          </p:nvPr>
        </p:nvGraphicFramePr>
        <p:xfrm>
          <a:off x="7935416" y="2996952"/>
          <a:ext cx="381000" cy="528638"/>
        </p:xfrm>
        <a:graphic>
          <a:graphicData uri="http://schemas.openxmlformats.org/presentationml/2006/ole">
            <mc:AlternateContent xmlns:mc="http://schemas.openxmlformats.org/markup-compatibility/2006">
              <mc:Choice xmlns:v="urn:schemas-microsoft-com:vml" Requires="v">
                <p:oleObj spid="_x0000_s34903" name="Equation" r:id="rId7" imgW="164880" imgH="228600" progId="Equation.DSMT4">
                  <p:embed/>
                </p:oleObj>
              </mc:Choice>
              <mc:Fallback>
                <p:oleObj name="Equation" r:id="rId7" imgW="164880" imgH="228600" progId="Equation.DSMT4">
                  <p:embed/>
                  <p:pic>
                    <p:nvPicPr>
                      <p:cNvPr id="0" name=""/>
                      <p:cNvPicPr>
                        <a:picLocks noChangeAspect="1" noChangeArrowheads="1"/>
                      </p:cNvPicPr>
                      <p:nvPr/>
                    </p:nvPicPr>
                    <p:blipFill>
                      <a:blip/>
                      <a:srcRect/>
                      <a:stretch>
                        <a:fillRect/>
                      </a:stretch>
                    </p:blipFill>
                    <p:spPr bwMode="auto">
                      <a:xfrm>
                        <a:off x="7935416" y="2996952"/>
                        <a:ext cx="3810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4" name="直接连接符 13"/>
          <p:cNvCxnSpPr/>
          <p:nvPr/>
        </p:nvCxnSpPr>
        <p:spPr>
          <a:xfrm>
            <a:off x="7671469" y="3533899"/>
            <a:ext cx="0" cy="2088232"/>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43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2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par>
                                <p:cTn id="23" presetID="2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par>
                                <p:cTn id="26" presetID="22" presetClass="entr" presetSubtype="4"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500"/>
                                        <p:tgtEl>
                                          <p:spTgt spid="19"/>
                                        </p:tgtEl>
                                      </p:cBhvr>
                                    </p:animEffect>
                                  </p:childTnLst>
                                </p:cTn>
                              </p:par>
                              <p:par>
                                <p:cTn id="29" presetID="22" presetClass="entr" presetSubtype="4"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par>
                                <p:cTn id="32" presetID="22" presetClass="entr" presetSubtype="4"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par>
                                <p:cTn id="35" presetID="22" presetClass="entr" presetSubtype="4"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par>
                                <p:cTn id="38" presetID="22" presetClass="entr" presetSubtype="4"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animEffect transition="in" filter="wipe(down)">
                                      <p:cBhvr>
                                        <p:cTn id="45" dur="500"/>
                                        <p:tgtEl>
                                          <p:spTgt spid="3">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3">
                                            <p:txEl>
                                              <p:pRg st="4" end="4"/>
                                            </p:txEl>
                                          </p:spTgt>
                                        </p:tgtEl>
                                        <p:attrNameLst>
                                          <p:attrName>style.visibility</p:attrName>
                                        </p:attrNameLst>
                                      </p:cBhvr>
                                      <p:to>
                                        <p:strVal val="visible"/>
                                      </p:to>
                                    </p:set>
                                    <p:animEffect transition="in" filter="wipe(down)">
                                      <p:cBhvr>
                                        <p:cTn id="50" dur="500"/>
                                        <p:tgtEl>
                                          <p:spTgt spid="3">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Effect transition="in" filter="wipe(down)">
                                      <p:cBhvr>
                                        <p:cTn id="55" dur="500"/>
                                        <p:tgtEl>
                                          <p:spTgt spid="3">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wipe(down)">
                                      <p:cBhvr>
                                        <p:cTn id="6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4" y="764704"/>
                <a:ext cx="8352928" cy="5832648"/>
              </a:xfrm>
            </p:spPr>
            <p:txBody>
              <a:bodyPr>
                <a:normAutofit/>
              </a:bodyPr>
              <a:lstStyle/>
              <a:p>
                <a:pPr marL="0" indent="0">
                  <a:buNone/>
                </a:pPr>
                <a:r>
                  <a:rPr lang="en-US" altLang="zh-CN" dirty="0" smtClean="0"/>
                  <a:t>	</a:t>
                </a:r>
                <a:r>
                  <a:rPr lang="zh-CN" altLang="en-US" dirty="0" smtClean="0"/>
                  <a:t>计算电位时，不能以</a:t>
                </a:r>
                <a14:m>
                  <m:oMath xmlns:m="http://schemas.openxmlformats.org/officeDocument/2006/math">
                    <m:r>
                      <a:rPr lang="en-US" altLang="zh-CN" b="0" i="1" smtClean="0">
                        <a:latin typeface="Cambria Math"/>
                      </a:rPr>
                      <m:t>𝑟</m:t>
                    </m:r>
                    <m:r>
                      <a:rPr lang="en-US" altLang="zh-CN" b="0" i="1" smtClean="0">
                        <a:latin typeface="Cambria Math"/>
                      </a:rPr>
                      <m:t>=∞,</m:t>
                    </m:r>
                    <m:r>
                      <a:rPr lang="en-US" altLang="zh-CN" b="0" i="1" smtClean="0">
                        <a:latin typeface="Cambria Math"/>
                      </a:rPr>
                      <m:t>或</m:t>
                    </m:r>
                    <m:r>
                      <a:rPr lang="en-US" altLang="zh-CN" b="0" i="1" smtClean="0">
                        <a:latin typeface="Cambria Math"/>
                        <a:ea typeface="Cambria Math"/>
                      </a:rPr>
                      <m:t>𝑟</m:t>
                    </m:r>
                    <m:r>
                      <a:rPr lang="en-US" altLang="zh-CN" b="0" i="1" smtClean="0">
                        <a:latin typeface="Cambria Math"/>
                        <a:ea typeface="Cambria Math"/>
                      </a:rPr>
                      <m:t>=0</m:t>
                    </m:r>
                  </m:oMath>
                </a14:m>
                <a:r>
                  <a:rPr lang="zh-CN" altLang="en-US" dirty="0" smtClean="0"/>
                  <a:t>作为电位参考点。本题选外圆筒面为电位基准。</a:t>
                </a:r>
                <a:endParaRPr lang="en-US" altLang="zh-CN" dirty="0" smtClean="0"/>
              </a:p>
              <a:p>
                <a:pPr marL="0" indent="0">
                  <a:buNone/>
                </a:pPr>
                <a14:m>
                  <m:oMathPara xmlns:m="http://schemas.openxmlformats.org/officeDocument/2006/math">
                    <m:oMathParaPr>
                      <m:jc m:val="left"/>
                    </m:oMathParaPr>
                    <m:oMath xmlns:m="http://schemas.openxmlformats.org/officeDocument/2006/math">
                      <m:sSub>
                        <m:sSubPr>
                          <m:ctrlPr>
                            <a:rPr lang="en-US" altLang="zh-CN" i="1" smtClean="0">
                              <a:latin typeface="Cambria Math"/>
                            </a:rPr>
                          </m:ctrlPr>
                        </m:sSubPr>
                        <m:e>
                          <m:r>
                            <a:rPr lang="en-US" altLang="zh-CN" b="0" i="1" smtClean="0">
                              <a:latin typeface="Cambria Math"/>
                            </a:rPr>
                            <m:t>𝑈</m:t>
                          </m:r>
                        </m:e>
                        <m:sub>
                          <m:r>
                            <a:rPr lang="zh-CN" altLang="en-US" b="0" i="1" smtClean="0">
                              <a:latin typeface="Cambria Math"/>
                            </a:rPr>
                            <m:t>外</m:t>
                          </m:r>
                        </m:sub>
                      </m:sSub>
                      <m:r>
                        <a:rPr lang="en-US" altLang="zh-CN" b="0" i="1" smtClean="0">
                          <a:latin typeface="Cambria Math"/>
                        </a:rPr>
                        <m:t>=</m:t>
                      </m:r>
                      <m:nary>
                        <m:naryPr>
                          <m:ctrlPr>
                            <a:rPr lang="en-US" altLang="zh-CN" b="0" i="1" smtClean="0">
                              <a:latin typeface="Cambria Math"/>
                            </a:rPr>
                          </m:ctrlPr>
                        </m:naryPr>
                        <m:sub>
                          <m:r>
                            <m:rPr>
                              <m:brk m:alnAt="23"/>
                            </m:rPr>
                            <a:rPr lang="en-US" altLang="zh-CN" b="0" i="1" smtClean="0">
                              <a:latin typeface="Cambria Math"/>
                            </a:rPr>
                            <m:t>𝑟</m:t>
                          </m:r>
                        </m:sub>
                        <m:sup>
                          <m:sSub>
                            <m:sSubPr>
                              <m:ctrlPr>
                                <a:rPr lang="en-US" altLang="zh-CN" b="0" i="1" smtClean="0">
                                  <a:latin typeface="Cambria Math"/>
                                </a:rPr>
                              </m:ctrlPr>
                            </m:sSubPr>
                            <m:e>
                              <m:r>
                                <a:rPr lang="en-US" altLang="zh-CN" b="0" i="1" smtClean="0">
                                  <a:latin typeface="Cambria Math"/>
                                </a:rPr>
                                <m:t>𝑅</m:t>
                              </m:r>
                            </m:e>
                            <m:sub>
                              <m:r>
                                <a:rPr lang="en-US" altLang="zh-CN" b="0" i="1" smtClean="0">
                                  <a:latin typeface="Cambria Math"/>
                                </a:rPr>
                                <m:t>2</m:t>
                              </m:r>
                            </m:sub>
                          </m:sSub>
                        </m:sup>
                        <m:e>
                          <m:sSub>
                            <m:sSubPr>
                              <m:ctrlPr>
                                <a:rPr lang="en-US" altLang="zh-CN" b="0" i="1" smtClean="0">
                                  <a:latin typeface="Cambria Math"/>
                                </a:rPr>
                              </m:ctrlPr>
                            </m:sSubPr>
                            <m:e>
                              <m:acc>
                                <m:accPr>
                                  <m:chr m:val="⃗"/>
                                  <m:ctrlPr>
                                    <a:rPr lang="en-US" altLang="zh-CN" b="0" i="1" smtClean="0">
                                      <a:latin typeface="Cambria Math"/>
                                    </a:rPr>
                                  </m:ctrlPr>
                                </m:accPr>
                                <m:e>
                                  <m:r>
                                    <a:rPr lang="en-US" altLang="zh-CN" b="0" i="1" smtClean="0">
                                      <a:latin typeface="Cambria Math"/>
                                    </a:rPr>
                                    <m:t>𝐸</m:t>
                                  </m:r>
                                </m:e>
                              </m:acc>
                            </m:e>
                            <m:sub>
                              <m:r>
                                <a:rPr lang="en-US" altLang="zh-CN" b="0" i="1" smtClean="0">
                                  <a:latin typeface="Cambria Math"/>
                                </a:rPr>
                                <m:t>3</m:t>
                              </m:r>
                            </m:sub>
                          </m:sSub>
                          <m:r>
                            <a:rPr lang="en-US" altLang="zh-CN" b="0" i="1" smtClean="0">
                              <a:latin typeface="Cambria Math"/>
                              <a:ea typeface="Cambria Math"/>
                            </a:rPr>
                            <m:t>⋅</m:t>
                          </m:r>
                          <m:r>
                            <a:rPr lang="en-US" altLang="zh-CN" b="0" i="1" smtClean="0">
                              <a:latin typeface="Cambria Math"/>
                              <a:ea typeface="Cambria Math"/>
                            </a:rPr>
                            <m:t>𝑑</m:t>
                          </m:r>
                          <m:acc>
                            <m:accPr>
                              <m:chr m:val="⃗"/>
                              <m:ctrlPr>
                                <a:rPr lang="en-US" altLang="zh-CN" i="1">
                                  <a:latin typeface="Cambria Math"/>
                                </a:rPr>
                              </m:ctrlPr>
                            </m:accPr>
                            <m:e>
                              <m:r>
                                <a:rPr lang="en-US" altLang="zh-CN" i="1">
                                  <a:latin typeface="Cambria Math"/>
                                </a:rPr>
                                <m:t>𝑟</m:t>
                              </m:r>
                            </m:e>
                          </m:acc>
                          <m:r>
                            <a:rPr lang="en-US" altLang="zh-CN" b="0" i="1" smtClean="0">
                              <a:latin typeface="Cambria Math"/>
                              <a:ea typeface="Cambria Math"/>
                            </a:rPr>
                            <m:t>=2</m:t>
                          </m:r>
                          <m:r>
                            <a:rPr lang="en-US" altLang="zh-CN" b="0" i="1" smtClean="0">
                              <a:latin typeface="Cambria Math"/>
                              <a:ea typeface="Cambria Math"/>
                            </a:rPr>
                            <m:t>𝑘</m:t>
                          </m:r>
                          <m:r>
                            <a:rPr lang="en-US" altLang="zh-CN" b="0" i="1" smtClean="0">
                              <a:latin typeface="Cambria Math"/>
                              <a:ea typeface="Cambria Math"/>
                            </a:rPr>
                            <m:t>(</m:t>
                          </m:r>
                          <m:sSub>
                            <m:sSubPr>
                              <m:ctrlPr>
                                <a:rPr lang="en-US" altLang="zh-CN" b="0" i="1" smtClean="0">
                                  <a:latin typeface="Cambria Math"/>
                                  <a:ea typeface="Cambria Math"/>
                                </a:rPr>
                              </m:ctrlPr>
                            </m:sSubPr>
                            <m:e>
                              <m:r>
                                <a:rPr lang="zh-CN" altLang="en-US" b="0" i="1" smtClean="0">
                                  <a:latin typeface="Cambria Math"/>
                                  <a:ea typeface="Cambria Math"/>
                                </a:rPr>
                                <m:t>𝜆</m:t>
                              </m:r>
                            </m:e>
                            <m:sub>
                              <m:r>
                                <a:rPr lang="en-US" altLang="zh-CN" b="0" i="1" smtClean="0">
                                  <a:latin typeface="Cambria Math"/>
                                  <a:ea typeface="Cambria Math"/>
                                </a:rPr>
                                <m:t>1</m:t>
                              </m:r>
                            </m:sub>
                          </m:sSub>
                          <m:sSub>
                            <m:sSubPr>
                              <m:ctrlPr>
                                <a:rPr lang="en-US" altLang="zh-CN" b="0" i="1" smtClean="0">
                                  <a:latin typeface="Cambria Math"/>
                                  <a:ea typeface="Cambria Math"/>
                                </a:rPr>
                              </m:ctrlPr>
                            </m:sSubPr>
                            <m:e>
                              <m:r>
                                <a:rPr lang="en-US" altLang="zh-CN" b="0" i="1" smtClean="0">
                                  <a:latin typeface="Cambria Math"/>
                                  <a:ea typeface="Cambria Math"/>
                                </a:rPr>
                                <m:t>+</m:t>
                              </m:r>
                              <m:r>
                                <a:rPr lang="zh-CN" altLang="en-US" b="0" i="1" smtClean="0">
                                  <a:latin typeface="Cambria Math"/>
                                  <a:ea typeface="Cambria Math"/>
                                </a:rPr>
                                <m:t>𝜆</m:t>
                              </m:r>
                            </m:e>
                            <m:sub>
                              <m:r>
                                <a:rPr lang="en-US" altLang="zh-CN" b="0" i="1" smtClean="0">
                                  <a:latin typeface="Cambria Math"/>
                                  <a:ea typeface="Cambria Math"/>
                                </a:rPr>
                                <m:t>2</m:t>
                              </m:r>
                            </m:sub>
                          </m:sSub>
                          <m:r>
                            <a:rPr lang="en-US" altLang="zh-CN" b="0" i="1" smtClean="0">
                              <a:latin typeface="Cambria Math"/>
                              <a:ea typeface="Cambria Math"/>
                            </a:rPr>
                            <m:t>)</m:t>
                          </m:r>
                        </m:e>
                      </m:nary>
                      <m:nary>
                        <m:naryPr>
                          <m:ctrlPr>
                            <a:rPr lang="en-US" altLang="zh-CN" b="0" i="1" smtClean="0">
                              <a:latin typeface="Cambria Math"/>
                            </a:rPr>
                          </m:ctrlPr>
                        </m:naryPr>
                        <m:sub>
                          <m:r>
                            <m:rPr>
                              <m:brk m:alnAt="23"/>
                            </m:rPr>
                            <a:rPr lang="en-US" altLang="zh-CN" b="0" i="1" smtClean="0">
                              <a:latin typeface="Cambria Math"/>
                            </a:rPr>
                            <m:t>𝑟</m:t>
                          </m:r>
                        </m:sub>
                        <m:sup>
                          <m:sSub>
                            <m:sSubPr>
                              <m:ctrlPr>
                                <a:rPr lang="en-US" altLang="zh-CN" b="0" i="1" smtClean="0">
                                  <a:latin typeface="Cambria Math"/>
                                </a:rPr>
                              </m:ctrlPr>
                            </m:sSubPr>
                            <m:e>
                              <m:r>
                                <a:rPr lang="en-US" altLang="zh-CN" b="0" i="1" smtClean="0">
                                  <a:latin typeface="Cambria Math"/>
                                </a:rPr>
                                <m:t>𝑅</m:t>
                              </m:r>
                            </m:e>
                            <m:sub>
                              <m:r>
                                <a:rPr lang="en-US" altLang="zh-CN" b="0" i="1" smtClean="0">
                                  <a:latin typeface="Cambria Math"/>
                                </a:rPr>
                                <m:t>2</m:t>
                              </m:r>
                            </m:sub>
                          </m:sSub>
                        </m:sup>
                        <m:e>
                          <m:f>
                            <m:fPr>
                              <m:ctrlPr>
                                <a:rPr lang="en-US" altLang="zh-CN" b="0" i="1" smtClean="0">
                                  <a:latin typeface="Cambria Math"/>
                                </a:rPr>
                              </m:ctrlPr>
                            </m:fPr>
                            <m:num>
                              <m:sSub>
                                <m:sSubPr>
                                  <m:ctrlPr>
                                    <a:rPr lang="en-US" altLang="zh-CN" b="0" i="1" smtClean="0">
                                      <a:latin typeface="Cambria Math"/>
                                    </a:rPr>
                                  </m:ctrlPr>
                                </m:sSubPr>
                                <m:e>
                                  <m:r>
                                    <a:rPr lang="en-US" altLang="zh-CN" b="0" i="1" smtClean="0">
                                      <a:latin typeface="Cambria Math"/>
                                    </a:rPr>
                                    <m:t>𝑑</m:t>
                                  </m:r>
                                </m:e>
                                <m:sub>
                                  <m:r>
                                    <a:rPr lang="en-US" altLang="zh-CN" b="0" i="1" smtClean="0">
                                      <a:latin typeface="Cambria Math"/>
                                    </a:rPr>
                                    <m:t>𝑟</m:t>
                                  </m:r>
                                </m:sub>
                              </m:sSub>
                            </m:num>
                            <m:den>
                              <m:r>
                                <a:rPr lang="en-US" altLang="zh-CN" b="0" i="1" smtClean="0">
                                  <a:latin typeface="Cambria Math"/>
                                </a:rPr>
                                <m:t>𝑟</m:t>
                              </m:r>
                            </m:den>
                          </m:f>
                        </m:e>
                      </m:nary>
                    </m:oMath>
                  </m:oMathPara>
                </a14:m>
                <a:endParaRPr lang="en-US" altLang="zh-CN" dirty="0" smtClean="0"/>
              </a:p>
              <a:p>
                <a:pPr marL="0" indent="0">
                  <a:buNone/>
                </a:pPr>
                <a14:m>
                  <m:oMath xmlns:m="http://schemas.openxmlformats.org/officeDocument/2006/math">
                    <m:r>
                      <a:rPr lang="en-US" altLang="zh-CN" b="0" i="1" smtClean="0">
                        <a:latin typeface="Cambria Math"/>
                      </a:rPr>
                      <m:t>=2</m:t>
                    </m:r>
                    <m:r>
                      <a:rPr lang="en-US" altLang="zh-CN" b="0" i="1" smtClean="0">
                        <a:latin typeface="Cambria Math"/>
                      </a:rPr>
                      <m:t>𝑘</m:t>
                    </m:r>
                    <m:d>
                      <m:dPr>
                        <m:ctrlPr>
                          <a:rPr lang="en-US" altLang="zh-CN" b="0" i="1" smtClean="0">
                            <a:latin typeface="Cambria Math"/>
                          </a:rPr>
                        </m:ctrlPr>
                      </m:dPr>
                      <m:e>
                        <m:sSub>
                          <m:sSubPr>
                            <m:ctrlPr>
                              <a:rPr lang="en-US" altLang="zh-CN" b="0" i="1" smtClean="0">
                                <a:latin typeface="Cambria Math"/>
                              </a:rPr>
                            </m:ctrlPr>
                          </m:sSubPr>
                          <m:e>
                            <m:r>
                              <a:rPr lang="zh-CN" altLang="en-US" b="0" i="1" smtClean="0">
                                <a:latin typeface="Cambria Math"/>
                              </a:rPr>
                              <m:t>𝜆</m:t>
                            </m:r>
                          </m:e>
                          <m:sub>
                            <m:r>
                              <a:rPr lang="en-US" altLang="zh-CN" b="0" i="1" smtClean="0">
                                <a:latin typeface="Cambria Math"/>
                              </a:rPr>
                              <m:t>1</m:t>
                            </m:r>
                          </m:sub>
                        </m:sSub>
                        <m:r>
                          <a:rPr lang="en-US" altLang="zh-CN" b="0" i="1" smtClean="0">
                            <a:latin typeface="Cambria Math"/>
                          </a:rPr>
                          <m:t>+</m:t>
                        </m:r>
                        <m:sSub>
                          <m:sSubPr>
                            <m:ctrlPr>
                              <a:rPr lang="en-US" altLang="zh-CN" b="0" i="1" smtClean="0">
                                <a:latin typeface="Cambria Math"/>
                              </a:rPr>
                            </m:ctrlPr>
                          </m:sSubPr>
                          <m:e>
                            <m:r>
                              <a:rPr lang="zh-CN" altLang="en-US" b="0" i="1" smtClean="0">
                                <a:latin typeface="Cambria Math"/>
                              </a:rPr>
                              <m:t>𝜆</m:t>
                            </m:r>
                          </m:e>
                          <m:sub>
                            <m:r>
                              <a:rPr lang="en-US" altLang="zh-CN" b="0" i="1" smtClean="0">
                                <a:latin typeface="Cambria Math"/>
                              </a:rPr>
                              <m:t>2</m:t>
                            </m:r>
                          </m:sub>
                        </m:sSub>
                      </m:e>
                    </m:d>
                    <m:r>
                      <a:rPr lang="en-US" altLang="zh-CN" b="0" i="1" smtClean="0">
                        <a:latin typeface="Cambria Math"/>
                      </a:rPr>
                      <m:t>𝑙𝑛</m:t>
                    </m:r>
                    <m:f>
                      <m:fPr>
                        <m:ctrlPr>
                          <a:rPr lang="en-US" altLang="zh-CN" b="0" i="1" smtClean="0">
                            <a:latin typeface="Cambria Math"/>
                          </a:rPr>
                        </m:ctrlPr>
                      </m:fPr>
                      <m:num>
                        <m:sSub>
                          <m:sSubPr>
                            <m:ctrlPr>
                              <a:rPr lang="en-US" altLang="zh-CN" b="0" i="1" smtClean="0">
                                <a:latin typeface="Cambria Math"/>
                              </a:rPr>
                            </m:ctrlPr>
                          </m:sSubPr>
                          <m:e>
                            <m:r>
                              <a:rPr lang="en-US" altLang="zh-CN" b="0" i="1" smtClean="0">
                                <a:latin typeface="Cambria Math"/>
                              </a:rPr>
                              <m:t>𝑅</m:t>
                            </m:r>
                          </m:e>
                          <m:sub>
                            <m:r>
                              <a:rPr lang="en-US" altLang="zh-CN" b="0" i="1" smtClean="0">
                                <a:latin typeface="Cambria Math"/>
                              </a:rPr>
                              <m:t>2</m:t>
                            </m:r>
                          </m:sub>
                        </m:sSub>
                      </m:num>
                      <m:den>
                        <m:r>
                          <a:rPr lang="en-US" altLang="zh-CN" b="0" i="1" smtClean="0">
                            <a:latin typeface="Cambria Math"/>
                          </a:rPr>
                          <m:t>𝑟</m:t>
                        </m:r>
                      </m:den>
                    </m:f>
                  </m:oMath>
                </a14:m>
                <a:r>
                  <a:rPr lang="en-US" altLang="zh-CN" dirty="0" smtClean="0"/>
                  <a:t>  (</a:t>
                </a:r>
                <a:r>
                  <a:rPr lang="en-US" altLang="zh-CN" dirty="0">
                    <a:solidFill>
                      <a:prstClr val="black"/>
                    </a:solidFill>
                  </a:rPr>
                  <a:t>r&gt;</a:t>
                </a:r>
                <a14:m>
                  <m:oMath xmlns:m="http://schemas.openxmlformats.org/officeDocument/2006/math">
                    <m:sSub>
                      <m:sSubPr>
                        <m:ctrlPr>
                          <a:rPr lang="en-US" altLang="zh-CN" i="1">
                            <a:solidFill>
                              <a:prstClr val="black"/>
                            </a:solidFill>
                            <a:latin typeface="Cambria Math"/>
                          </a:rPr>
                        </m:ctrlPr>
                      </m:sSubPr>
                      <m:e>
                        <m:r>
                          <a:rPr lang="en-US" altLang="zh-CN" i="1">
                            <a:solidFill>
                              <a:prstClr val="black"/>
                            </a:solidFill>
                            <a:latin typeface="Cambria Math"/>
                          </a:rPr>
                          <m:t>𝑅</m:t>
                        </m:r>
                      </m:e>
                      <m:sub>
                        <m:r>
                          <a:rPr lang="en-US" altLang="zh-CN" i="1">
                            <a:solidFill>
                              <a:prstClr val="black"/>
                            </a:solidFill>
                            <a:latin typeface="Cambria Math"/>
                          </a:rPr>
                          <m:t>2</m:t>
                        </m:r>
                      </m:sub>
                    </m:sSub>
                  </m:oMath>
                </a14:m>
                <a:r>
                  <a:rPr lang="en-US" altLang="zh-CN" dirty="0" smtClean="0"/>
                  <a:t>)</a:t>
                </a:r>
              </a:p>
              <a:p>
                <a:pPr marL="0" indent="0">
                  <a:buNone/>
                </a:pPr>
                <a:r>
                  <a:rPr lang="en-US" altLang="zh-CN" dirty="0" smtClean="0"/>
                  <a:t>	</a:t>
                </a:r>
                <a:r>
                  <a:rPr lang="zh-CN" altLang="en-US" dirty="0" smtClean="0"/>
                  <a:t>小</a:t>
                </a:r>
                <a:r>
                  <a:rPr lang="zh-CN" altLang="en-US" dirty="0"/>
                  <a:t>圆柱面上的电位</a:t>
                </a:r>
                <a:r>
                  <a:rPr lang="zh-CN" altLang="en-US" dirty="0" smtClean="0"/>
                  <a:t>为：</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a:rPr>
                          </m:ctrlPr>
                        </m:sSubPr>
                        <m:e>
                          <m:r>
                            <a:rPr lang="en-US" altLang="zh-CN" i="1">
                              <a:latin typeface="Cambria Math"/>
                            </a:rPr>
                            <m:t>𝑈</m:t>
                          </m:r>
                        </m:e>
                        <m:sub>
                          <m:r>
                            <a:rPr lang="en-US" altLang="zh-CN" i="1">
                              <a:latin typeface="Cambria Math"/>
                            </a:rPr>
                            <m:t>1</m:t>
                          </m:r>
                        </m:sub>
                      </m:sSub>
                      <m:r>
                        <a:rPr lang="en-US" altLang="zh-CN" i="1">
                          <a:latin typeface="Cambria Math"/>
                        </a:rPr>
                        <m:t>=</m:t>
                      </m:r>
                      <m:nary>
                        <m:naryPr>
                          <m:ctrlPr>
                            <a:rPr lang="en-US" altLang="zh-CN" i="1">
                              <a:latin typeface="Cambria Math"/>
                            </a:rPr>
                          </m:ctrlPr>
                        </m:naryPr>
                        <m:sub>
                          <m:sSub>
                            <m:sSubPr>
                              <m:ctrlPr>
                                <a:rPr lang="en-US" altLang="zh-CN" i="1">
                                  <a:latin typeface="Cambria Math"/>
                                </a:rPr>
                              </m:ctrlPr>
                            </m:sSubPr>
                            <m:e>
                              <m:r>
                                <a:rPr lang="en-US" altLang="zh-CN" i="1">
                                  <a:latin typeface="Cambria Math"/>
                                </a:rPr>
                                <m:t>𝑅</m:t>
                              </m:r>
                            </m:e>
                            <m:sub>
                              <m:r>
                                <a:rPr lang="en-US" altLang="zh-CN" i="1">
                                  <a:latin typeface="Cambria Math"/>
                                </a:rPr>
                                <m:t>1</m:t>
                              </m:r>
                            </m:sub>
                          </m:sSub>
                        </m:sub>
                        <m:sup>
                          <m:sSub>
                            <m:sSubPr>
                              <m:ctrlPr>
                                <a:rPr lang="en-US" altLang="zh-CN" i="1">
                                  <a:latin typeface="Cambria Math"/>
                                </a:rPr>
                              </m:ctrlPr>
                            </m:sSubPr>
                            <m:e>
                              <m:r>
                                <a:rPr lang="en-US" altLang="zh-CN" i="1">
                                  <a:latin typeface="Cambria Math"/>
                                </a:rPr>
                                <m:t>𝑅</m:t>
                              </m:r>
                            </m:e>
                            <m:sub>
                              <m:r>
                                <a:rPr lang="en-US" altLang="zh-CN" i="1">
                                  <a:latin typeface="Cambria Math"/>
                                </a:rPr>
                                <m:t>2</m:t>
                              </m:r>
                            </m:sub>
                          </m:sSub>
                        </m:sup>
                        <m:e>
                          <m:sSub>
                            <m:sSubPr>
                              <m:ctrlPr>
                                <a:rPr lang="en-US" altLang="zh-CN" i="1">
                                  <a:latin typeface="Cambria Math"/>
                                </a:rPr>
                              </m:ctrlPr>
                            </m:sSubPr>
                            <m:e>
                              <m:acc>
                                <m:accPr>
                                  <m:chr m:val="⃗"/>
                                  <m:ctrlPr>
                                    <a:rPr lang="en-US" altLang="zh-CN" i="1">
                                      <a:latin typeface="Cambria Math"/>
                                    </a:rPr>
                                  </m:ctrlPr>
                                </m:accPr>
                                <m:e>
                                  <m:r>
                                    <a:rPr lang="en-US" altLang="zh-CN" i="1">
                                      <a:latin typeface="Cambria Math"/>
                                    </a:rPr>
                                    <m:t>𝐸</m:t>
                                  </m:r>
                                </m:e>
                              </m:acc>
                            </m:e>
                            <m:sub>
                              <m:r>
                                <a:rPr lang="en-US" altLang="zh-CN" b="0" i="1" smtClean="0">
                                  <a:latin typeface="Cambria Math"/>
                                </a:rPr>
                                <m:t>2</m:t>
                              </m:r>
                            </m:sub>
                          </m:sSub>
                          <m:r>
                            <a:rPr lang="en-US" altLang="zh-CN" i="1">
                              <a:latin typeface="Cambria Math"/>
                              <a:ea typeface="Cambria Math"/>
                            </a:rPr>
                            <m:t>⋅</m:t>
                          </m:r>
                          <m:r>
                            <a:rPr lang="en-US" altLang="zh-CN" i="1">
                              <a:latin typeface="Cambria Math"/>
                              <a:ea typeface="Cambria Math"/>
                            </a:rPr>
                            <m:t>𝑑</m:t>
                          </m:r>
                          <m:acc>
                            <m:accPr>
                              <m:chr m:val="⃗"/>
                              <m:ctrlPr>
                                <a:rPr lang="en-US" altLang="zh-CN" i="1">
                                  <a:latin typeface="Cambria Math"/>
                                </a:rPr>
                              </m:ctrlPr>
                            </m:accPr>
                            <m:e>
                              <m:r>
                                <a:rPr lang="en-US" altLang="zh-CN" i="1">
                                  <a:latin typeface="Cambria Math"/>
                                </a:rPr>
                                <m:t>𝑟</m:t>
                              </m:r>
                            </m:e>
                          </m:acc>
                        </m:e>
                      </m:nary>
                      <m:r>
                        <a:rPr lang="en-US" altLang="zh-CN" i="1">
                          <a:latin typeface="Cambria Math"/>
                        </a:rPr>
                        <m:t>=</m:t>
                      </m:r>
                      <m:nary>
                        <m:naryPr>
                          <m:ctrlPr>
                            <a:rPr lang="en-US" altLang="zh-CN" i="1">
                              <a:latin typeface="Cambria Math"/>
                            </a:rPr>
                          </m:ctrlPr>
                        </m:naryPr>
                        <m:sub>
                          <m:sSub>
                            <m:sSubPr>
                              <m:ctrlPr>
                                <a:rPr lang="en-US" altLang="zh-CN" i="1">
                                  <a:latin typeface="Cambria Math"/>
                                </a:rPr>
                              </m:ctrlPr>
                            </m:sSubPr>
                            <m:e>
                              <m:r>
                                <a:rPr lang="en-US" altLang="zh-CN" i="1">
                                  <a:latin typeface="Cambria Math"/>
                                </a:rPr>
                                <m:t>𝑅</m:t>
                              </m:r>
                            </m:e>
                            <m:sub>
                              <m:r>
                                <a:rPr lang="en-US" altLang="zh-CN" i="1">
                                  <a:latin typeface="Cambria Math"/>
                                </a:rPr>
                                <m:t>1</m:t>
                              </m:r>
                            </m:sub>
                          </m:sSub>
                        </m:sub>
                        <m:sup>
                          <m:sSub>
                            <m:sSubPr>
                              <m:ctrlPr>
                                <a:rPr lang="en-US" altLang="zh-CN" i="1">
                                  <a:latin typeface="Cambria Math"/>
                                </a:rPr>
                              </m:ctrlPr>
                            </m:sSubPr>
                            <m:e>
                              <m:r>
                                <a:rPr lang="en-US" altLang="zh-CN" i="1">
                                  <a:latin typeface="Cambria Math"/>
                                </a:rPr>
                                <m:t>𝑅</m:t>
                              </m:r>
                            </m:e>
                            <m:sub>
                              <m:r>
                                <a:rPr lang="en-US" altLang="zh-CN" i="1">
                                  <a:latin typeface="Cambria Math"/>
                                </a:rPr>
                                <m:t>2</m:t>
                              </m:r>
                            </m:sub>
                          </m:sSub>
                        </m:sup>
                        <m:e>
                          <m:r>
                            <a:rPr lang="en-US" altLang="zh-CN" i="1">
                              <a:latin typeface="Cambria Math"/>
                            </a:rPr>
                            <m:t>2</m:t>
                          </m:r>
                          <m:r>
                            <a:rPr lang="en-US" altLang="zh-CN" i="1">
                              <a:latin typeface="Cambria Math"/>
                            </a:rPr>
                            <m:t>𝑘</m:t>
                          </m:r>
                          <m:sSub>
                            <m:sSubPr>
                              <m:ctrlPr>
                                <a:rPr lang="en-US" altLang="zh-CN" i="1">
                                  <a:latin typeface="Cambria Math"/>
                                </a:rPr>
                              </m:ctrlPr>
                            </m:sSubPr>
                            <m:e>
                              <m:r>
                                <a:rPr lang="zh-CN" altLang="en-US" i="1">
                                  <a:latin typeface="Cambria Math"/>
                                </a:rPr>
                                <m:t>𝜆</m:t>
                              </m:r>
                            </m:e>
                            <m:sub>
                              <m:r>
                                <a:rPr lang="en-US" altLang="zh-CN" i="1">
                                  <a:latin typeface="Cambria Math"/>
                                </a:rPr>
                                <m:t>1</m:t>
                              </m:r>
                            </m:sub>
                          </m:sSub>
                          <m:f>
                            <m:fPr>
                              <m:ctrlPr>
                                <a:rPr lang="en-US" altLang="zh-CN" i="1">
                                  <a:latin typeface="Cambria Math"/>
                                </a:rPr>
                              </m:ctrlPr>
                            </m:fPr>
                            <m:num>
                              <m:r>
                                <a:rPr lang="en-US" altLang="zh-CN" i="1">
                                  <a:latin typeface="Cambria Math"/>
                                </a:rPr>
                                <m:t>𝑑𝑟</m:t>
                              </m:r>
                            </m:num>
                            <m:den>
                              <m:r>
                                <a:rPr lang="en-US" altLang="zh-CN" i="1">
                                  <a:latin typeface="Cambria Math"/>
                                </a:rPr>
                                <m:t>𝑟</m:t>
                              </m:r>
                            </m:den>
                          </m:f>
                        </m:e>
                      </m:nary>
                      <m:r>
                        <a:rPr lang="en-US" altLang="zh-CN" i="1">
                          <a:latin typeface="Cambria Math"/>
                        </a:rPr>
                        <m:t>=2</m:t>
                      </m:r>
                      <m:r>
                        <a:rPr lang="en-US" altLang="zh-CN" i="1">
                          <a:latin typeface="Cambria Math"/>
                        </a:rPr>
                        <m:t>𝑘</m:t>
                      </m:r>
                      <m:sSub>
                        <m:sSubPr>
                          <m:ctrlPr>
                            <a:rPr lang="en-US" altLang="zh-CN" i="1">
                              <a:latin typeface="Cambria Math"/>
                            </a:rPr>
                          </m:ctrlPr>
                        </m:sSubPr>
                        <m:e>
                          <m:r>
                            <a:rPr lang="zh-CN" altLang="en-US" i="1">
                              <a:latin typeface="Cambria Math"/>
                            </a:rPr>
                            <m:t>𝜆</m:t>
                          </m:r>
                        </m:e>
                        <m:sub>
                          <m:r>
                            <a:rPr lang="en-US" altLang="zh-CN" i="1">
                              <a:latin typeface="Cambria Math"/>
                            </a:rPr>
                            <m:t>2</m:t>
                          </m:r>
                        </m:sub>
                      </m:sSub>
                      <m:r>
                        <a:rPr lang="en-US" altLang="zh-CN" i="1">
                          <a:latin typeface="Cambria Math"/>
                        </a:rPr>
                        <m:t>𝑙𝑛</m:t>
                      </m:r>
                      <m:f>
                        <m:fPr>
                          <m:ctrlPr>
                            <a:rPr lang="en-US" altLang="zh-CN" i="1">
                              <a:latin typeface="Cambria Math"/>
                            </a:rPr>
                          </m:ctrlPr>
                        </m:fPr>
                        <m:num>
                          <m:sSub>
                            <m:sSubPr>
                              <m:ctrlPr>
                                <a:rPr lang="en-US" altLang="zh-CN" i="1">
                                  <a:latin typeface="Cambria Math"/>
                                </a:rPr>
                              </m:ctrlPr>
                            </m:sSubPr>
                            <m:e>
                              <m:r>
                                <a:rPr lang="en-US" altLang="zh-CN" i="1">
                                  <a:latin typeface="Cambria Math"/>
                                </a:rPr>
                                <m:t>𝑅</m:t>
                              </m:r>
                            </m:e>
                            <m:sub>
                              <m:r>
                                <a:rPr lang="en-US" altLang="zh-CN" i="1">
                                  <a:latin typeface="Cambria Math"/>
                                </a:rPr>
                                <m:t>2</m:t>
                              </m:r>
                            </m:sub>
                          </m:sSub>
                        </m:num>
                        <m:den>
                          <m:sSub>
                            <m:sSubPr>
                              <m:ctrlPr>
                                <a:rPr lang="en-US" altLang="zh-CN" i="1">
                                  <a:latin typeface="Cambria Math"/>
                                </a:rPr>
                              </m:ctrlPr>
                            </m:sSubPr>
                            <m:e>
                              <m:r>
                                <a:rPr lang="en-US" altLang="zh-CN" i="1">
                                  <a:latin typeface="Cambria Math"/>
                                </a:rPr>
                                <m:t>𝑅</m:t>
                              </m:r>
                            </m:e>
                            <m:sub>
                              <m:r>
                                <a:rPr lang="en-US" altLang="zh-CN" i="1">
                                  <a:latin typeface="Cambria Math"/>
                                </a:rPr>
                                <m:t>1</m:t>
                              </m:r>
                            </m:sub>
                          </m:sSub>
                        </m:den>
                      </m:f>
                    </m:oMath>
                  </m:oMathPara>
                </a14:m>
                <a:endParaRPr lang="en-US" altLang="zh-CN" dirty="0"/>
              </a:p>
              <a:p>
                <a:pPr marL="0" indent="0">
                  <a:buNone/>
                </a:pPr>
                <a:r>
                  <a:rPr lang="zh-CN" altLang="en-US" dirty="0" smtClean="0"/>
                  <a:t>因此</a:t>
                </a:r>
                <a:r>
                  <a:rPr lang="zh-CN" altLang="en-US" dirty="0"/>
                  <a:t>内</a:t>
                </a:r>
                <a:r>
                  <a:rPr lang="zh-CN" altLang="en-US" dirty="0" smtClean="0"/>
                  <a:t>筒</a:t>
                </a:r>
                <a:r>
                  <a:rPr lang="zh-CN" altLang="en-US" dirty="0"/>
                  <a:t>与</a:t>
                </a:r>
                <a:r>
                  <a:rPr lang="zh-CN" altLang="en-US" dirty="0" smtClean="0"/>
                  <a:t>外</a:t>
                </a:r>
                <a:r>
                  <a:rPr lang="zh-CN" altLang="en-US" dirty="0"/>
                  <a:t>圆筒的</a:t>
                </a:r>
                <a:r>
                  <a:rPr lang="zh-CN" altLang="en-US" dirty="0" smtClean="0"/>
                  <a:t>电位差：</a:t>
                </a:r>
                <a:endParaRPr lang="en-US" altLang="zh-CN" dirty="0"/>
              </a:p>
              <a:p>
                <a:pPr marL="0" indent="0">
                  <a:buNone/>
                </a:pPr>
                <a14:m>
                  <m:oMathPara xmlns:m="http://schemas.openxmlformats.org/officeDocument/2006/math">
                    <m:oMathParaPr>
                      <m:jc m:val="centerGroup"/>
                    </m:oMathParaPr>
                    <m:oMath xmlns:m="http://schemas.openxmlformats.org/officeDocument/2006/math">
                      <m:r>
                        <a:rPr lang="zh-CN" altLang="en-US" i="1">
                          <a:latin typeface="Cambria Math"/>
                        </a:rPr>
                        <m:t>∆</m:t>
                      </m:r>
                      <m:r>
                        <a:rPr lang="en-US" altLang="zh-CN" i="1">
                          <a:latin typeface="Cambria Math"/>
                        </a:rPr>
                        <m:t>𝑈</m:t>
                      </m:r>
                      <m:r>
                        <a:rPr lang="en-US" altLang="zh-CN" i="1">
                          <a:latin typeface="Cambria Math"/>
                        </a:rPr>
                        <m:t>=</m:t>
                      </m:r>
                      <m:sSub>
                        <m:sSubPr>
                          <m:ctrlPr>
                            <a:rPr lang="en-US" altLang="zh-CN" i="1">
                              <a:latin typeface="Cambria Math"/>
                            </a:rPr>
                          </m:ctrlPr>
                        </m:sSubPr>
                        <m:e>
                          <m:r>
                            <a:rPr lang="en-US" altLang="zh-CN" i="1">
                              <a:latin typeface="Cambria Math"/>
                            </a:rPr>
                            <m:t>𝑈</m:t>
                          </m:r>
                        </m:e>
                        <m:sub>
                          <m:r>
                            <a:rPr lang="en-US" altLang="zh-CN" i="1">
                              <a:latin typeface="Cambria Math"/>
                            </a:rPr>
                            <m:t>1</m:t>
                          </m:r>
                        </m:sub>
                      </m:sSub>
                      <m:r>
                        <a:rPr lang="en-US" altLang="zh-CN">
                          <a:latin typeface="Cambria Math"/>
                        </a:rPr>
                        <m:t>−</m:t>
                      </m:r>
                      <m:r>
                        <a:rPr lang="en-US" altLang="zh-CN" i="1">
                          <a:latin typeface="Cambria Math"/>
                        </a:rPr>
                        <m:t>0=</m:t>
                      </m:r>
                      <m:sSub>
                        <m:sSubPr>
                          <m:ctrlPr>
                            <a:rPr lang="en-US" altLang="zh-CN" i="1">
                              <a:solidFill>
                                <a:prstClr val="black"/>
                              </a:solidFill>
                              <a:latin typeface="Cambria Math"/>
                            </a:rPr>
                          </m:ctrlPr>
                        </m:sSubPr>
                        <m:e>
                          <m:r>
                            <a:rPr lang="en-US" altLang="zh-CN" i="1">
                              <a:solidFill>
                                <a:prstClr val="black"/>
                              </a:solidFill>
                              <a:latin typeface="Cambria Math"/>
                            </a:rPr>
                            <m:t>𝑈</m:t>
                          </m:r>
                        </m:e>
                        <m:sub>
                          <m:r>
                            <a:rPr lang="en-US" altLang="zh-CN" i="1">
                              <a:solidFill>
                                <a:prstClr val="black"/>
                              </a:solidFill>
                              <a:latin typeface="Cambria Math"/>
                            </a:rPr>
                            <m:t>1</m:t>
                          </m:r>
                        </m:sub>
                      </m:sSub>
                    </m:oMath>
                  </m:oMathPara>
                </a14:m>
                <a:endParaRPr lang="en-US" altLang="zh-CN" dirty="0" smtClean="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4" y="764704"/>
                <a:ext cx="8352928" cy="5832648"/>
              </a:xfrm>
              <a:blipFill rotWithShape="1">
                <a:blip r:embed="rId3"/>
                <a:stretch>
                  <a:fillRect l="-1898" t="-18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36918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80920" cy="5832648"/>
              </a:xfrm>
            </p:spPr>
            <p:txBody>
              <a:bodyPr>
                <a:normAutofit fontScale="92500"/>
              </a:bodyPr>
              <a:lstStyle/>
              <a:p>
                <a:pPr marL="0" indent="0">
                  <a:buNone/>
                </a:pPr>
                <a:r>
                  <a:rPr lang="zh-CN" altLang="en-US" dirty="0" smtClean="0"/>
                  <a:t>例</a:t>
                </a:r>
                <a:r>
                  <a:rPr lang="en-US" altLang="zh-CN" dirty="0" smtClean="0"/>
                  <a:t>2</a:t>
                </a:r>
                <a:r>
                  <a:rPr lang="zh-CN" altLang="en-US" dirty="0" smtClean="0"/>
                  <a:t>、试求电偶极子在远区的电场和电位分布。</a:t>
                </a:r>
                <a:endParaRPr lang="en-US" altLang="zh-CN" dirty="0" smtClean="0"/>
              </a:p>
              <a:p>
                <a:pPr marL="0" indent="0">
                  <a:buNone/>
                </a:pPr>
                <a:r>
                  <a:rPr lang="zh-CN" altLang="en-US" dirty="0" smtClean="0"/>
                  <a:t>解：电偶极子的正、负点电荷，</a:t>
                </a:r>
                <a:endParaRPr lang="en-US" altLang="zh-CN" dirty="0" smtClean="0"/>
              </a:p>
              <a:p>
                <a:pPr marL="0" indent="0">
                  <a:buNone/>
                </a:pPr>
                <a:r>
                  <a:rPr lang="zh-CN" altLang="en-US" dirty="0" smtClean="0"/>
                  <a:t>在场点</a:t>
                </a:r>
                <a:r>
                  <a:rPr lang="en-US" altLang="zh-CN" dirty="0" smtClean="0"/>
                  <a:t>A</a:t>
                </a:r>
                <a:r>
                  <a:rPr lang="zh-CN" altLang="en-US" dirty="0" smtClean="0"/>
                  <a:t>产生的电位分别记作</a:t>
                </a:r>
                <a:endParaRPr lang="en-US" altLang="zh-CN" dirty="0" smtClean="0"/>
              </a:p>
              <a:p>
                <a:pPr marL="0" indent="0">
                  <a:buNone/>
                </a:pPr>
                <a14:m>
                  <m:oMath xmlns:m="http://schemas.openxmlformats.org/officeDocument/2006/math">
                    <m:sSub>
                      <m:sSubPr>
                        <m:ctrlPr>
                          <a:rPr lang="en-US" altLang="zh-CN" i="1" smtClean="0">
                            <a:latin typeface="Cambria Math"/>
                          </a:rPr>
                        </m:ctrlPr>
                      </m:sSubPr>
                      <m:e>
                        <m:r>
                          <a:rPr lang="en-US" altLang="zh-CN" b="0" i="1" smtClean="0">
                            <a:latin typeface="Cambria Math"/>
                          </a:rPr>
                          <m:t>𝑈</m:t>
                        </m:r>
                      </m:e>
                      <m:sub>
                        <m:r>
                          <a:rPr lang="en-US" altLang="zh-CN" b="0" i="1" smtClean="0">
                            <a:latin typeface="Cambria Math"/>
                          </a:rPr>
                          <m:t>+</m:t>
                        </m:r>
                      </m:sub>
                    </m:sSub>
                    <m:sSub>
                      <m:sSubPr>
                        <m:ctrlPr>
                          <a:rPr lang="en-US" altLang="zh-CN" i="1" smtClean="0">
                            <a:latin typeface="Cambria Math"/>
                          </a:rPr>
                        </m:ctrlPr>
                      </m:sSubPr>
                      <m:e>
                        <m:r>
                          <a:rPr lang="zh-CN" altLang="en-US" b="0" i="1" smtClean="0">
                            <a:latin typeface="Cambria Math"/>
                          </a:rPr>
                          <m:t>和</m:t>
                        </m:r>
                        <m:r>
                          <a:rPr lang="en-US" altLang="zh-CN" b="0" i="1" smtClean="0">
                            <a:latin typeface="Cambria Math"/>
                          </a:rPr>
                          <m:t>𝑈</m:t>
                        </m:r>
                      </m:e>
                      <m:sub>
                        <m:r>
                          <a:rPr lang="en-US" altLang="zh-CN" b="0" i="1" smtClean="0">
                            <a:latin typeface="Cambria Math"/>
                          </a:rPr>
                          <m:t>−</m:t>
                        </m:r>
                      </m:sub>
                    </m:sSub>
                  </m:oMath>
                </a14:m>
                <a:r>
                  <a:rPr lang="zh-CN" altLang="en-US" dirty="0" smtClean="0"/>
                  <a:t>，电偶极子在</a:t>
                </a:r>
                <a:r>
                  <a:rPr lang="en-US" altLang="zh-CN" dirty="0" smtClean="0"/>
                  <a:t>A</a:t>
                </a:r>
                <a:r>
                  <a:rPr lang="zh-CN" altLang="en-US" dirty="0" smtClean="0"/>
                  <a:t>点产生</a:t>
                </a:r>
                <a:endParaRPr lang="en-US" altLang="zh-CN" dirty="0" smtClean="0"/>
              </a:p>
              <a:p>
                <a:pPr marL="0" indent="0">
                  <a:buNone/>
                </a:pPr>
                <a:r>
                  <a:rPr lang="zh-CN" altLang="en-US" dirty="0" smtClean="0"/>
                  <a:t>的电位记作</a:t>
                </a:r>
                <a14:m>
                  <m:oMath xmlns:m="http://schemas.openxmlformats.org/officeDocument/2006/math">
                    <m:sSub>
                      <m:sSubPr>
                        <m:ctrlPr>
                          <a:rPr lang="en-US" altLang="zh-CN" i="1">
                            <a:solidFill>
                              <a:prstClr val="black"/>
                            </a:solidFill>
                            <a:latin typeface="Cambria Math"/>
                          </a:rPr>
                        </m:ctrlPr>
                      </m:sSubPr>
                      <m:e>
                        <m:r>
                          <a:rPr lang="en-US" altLang="zh-CN" i="1">
                            <a:solidFill>
                              <a:prstClr val="black"/>
                            </a:solidFill>
                            <a:latin typeface="Cambria Math"/>
                          </a:rPr>
                          <m:t>𝑈</m:t>
                        </m:r>
                      </m:e>
                      <m:sub>
                        <m:r>
                          <a:rPr lang="en-US" altLang="zh-CN" b="0" i="1" smtClean="0">
                            <a:solidFill>
                              <a:prstClr val="black"/>
                            </a:solidFill>
                            <a:latin typeface="Cambria Math"/>
                          </a:rPr>
                          <m:t>𝐴</m:t>
                        </m:r>
                      </m:sub>
                    </m:sSub>
                  </m:oMath>
                </a14:m>
                <a:r>
                  <a:rPr lang="zh-CN" altLang="en-US" dirty="0" smtClean="0"/>
                  <a:t>。则有：</a:t>
                </a:r>
                <a:endParaRPr lang="en-US" altLang="zh-CN" dirty="0" smtClean="0"/>
              </a:p>
              <a:p>
                <a:pPr marL="0" indent="0">
                  <a:buNone/>
                </a:pPr>
                <a:endParaRPr lang="en-US" altLang="zh-CN" dirty="0" smtClean="0"/>
              </a:p>
              <a:p>
                <a:pPr marL="0" indent="0">
                  <a:buNone/>
                </a:pPr>
                <a14:m>
                  <m:oMathPara xmlns:m="http://schemas.openxmlformats.org/officeDocument/2006/math">
                    <m:oMathParaPr>
                      <m:jc m:val="left"/>
                    </m:oMathParaPr>
                    <m:oMath xmlns:m="http://schemas.openxmlformats.org/officeDocument/2006/math">
                      <m:sSub>
                        <m:sSubPr>
                          <m:ctrlPr>
                            <a:rPr lang="en-US" altLang="zh-CN" i="1" smtClean="0">
                              <a:latin typeface="Cambria Math"/>
                            </a:rPr>
                          </m:ctrlPr>
                        </m:sSubPr>
                        <m:e>
                          <m:r>
                            <a:rPr lang="en-US" altLang="zh-CN" b="0" i="1" smtClean="0">
                              <a:latin typeface="Cambria Math"/>
                            </a:rPr>
                            <m:t>𝑈</m:t>
                          </m:r>
                        </m:e>
                        <m:sub>
                          <m:r>
                            <a:rPr lang="en-US" altLang="zh-CN" b="0" i="1" smtClean="0">
                              <a:latin typeface="Cambria Math"/>
                            </a:rPr>
                            <m:t>𝐴</m:t>
                          </m:r>
                        </m:sub>
                      </m:sSub>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𝑈</m:t>
                          </m:r>
                        </m:e>
                        <m:sub>
                          <m:r>
                            <a:rPr lang="en-US" altLang="zh-CN" b="0" i="1" smtClean="0">
                              <a:latin typeface="Cambria Math"/>
                            </a:rPr>
                            <m:t>−</m:t>
                          </m:r>
                        </m:sub>
                      </m:sSub>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𝑈</m:t>
                          </m:r>
                        </m:e>
                        <m:sub>
                          <m:r>
                            <a:rPr lang="en-US" altLang="zh-CN" b="0" i="1" smtClean="0">
                              <a:latin typeface="Cambria Math"/>
                            </a:rPr>
                            <m:t>+</m:t>
                          </m:r>
                        </m:sub>
                      </m:sSub>
                      <m:r>
                        <a:rPr lang="en-US" altLang="zh-CN" b="0" i="1" smtClean="0">
                          <a:latin typeface="Cambria Math"/>
                        </a:rPr>
                        <m:t>=</m:t>
                      </m:r>
                      <m:r>
                        <a:rPr lang="en-US" altLang="zh-CN" b="0" i="1" smtClean="0">
                          <a:latin typeface="Cambria Math"/>
                        </a:rPr>
                        <m:t>𝑘𝑞</m:t>
                      </m:r>
                      <m:d>
                        <m:dPr>
                          <m:ctrlPr>
                            <a:rPr lang="en-US" altLang="zh-CN" b="0" i="1" smtClean="0">
                              <a:latin typeface="Cambria Math"/>
                            </a:rPr>
                          </m:ctrlPr>
                        </m:dPr>
                        <m:e>
                          <m:f>
                            <m:fPr>
                              <m:ctrlPr>
                                <a:rPr lang="en-US" altLang="zh-CN" b="0" i="1" smtClean="0">
                                  <a:latin typeface="Cambria Math"/>
                                </a:rPr>
                              </m:ctrlPr>
                            </m:fPr>
                            <m:num>
                              <m:r>
                                <a:rPr lang="en-US" altLang="zh-CN" b="0" i="1" smtClean="0">
                                  <a:latin typeface="Cambria Math"/>
                                </a:rPr>
                                <m:t>1</m:t>
                              </m:r>
                            </m:num>
                            <m:den>
                              <m:sSub>
                                <m:sSubPr>
                                  <m:ctrlPr>
                                    <a:rPr lang="en-US" altLang="zh-CN" b="0" i="1" smtClean="0">
                                      <a:latin typeface="Cambria Math"/>
                                    </a:rPr>
                                  </m:ctrlPr>
                                </m:sSubPr>
                                <m:e>
                                  <m:r>
                                    <a:rPr lang="en-US" altLang="zh-CN" b="0" i="1" smtClean="0">
                                      <a:latin typeface="Cambria Math"/>
                                    </a:rPr>
                                    <m:t>𝑟</m:t>
                                  </m:r>
                                </m:e>
                                <m:sub>
                                  <m:r>
                                    <a:rPr lang="en-US" altLang="zh-CN" b="0" i="1" smtClean="0">
                                      <a:latin typeface="Cambria Math"/>
                                    </a:rPr>
                                    <m:t>+</m:t>
                                  </m:r>
                                </m:sub>
                              </m:sSub>
                            </m:den>
                          </m:f>
                          <m:r>
                            <a:rPr lang="en-US" altLang="zh-CN" b="0" i="1" smtClean="0">
                              <a:latin typeface="Cambria Math"/>
                            </a:rPr>
                            <m:t>−</m:t>
                          </m:r>
                          <m:f>
                            <m:fPr>
                              <m:ctrlPr>
                                <a:rPr lang="en-US" altLang="zh-CN" b="0" i="1" smtClean="0">
                                  <a:latin typeface="Cambria Math"/>
                                </a:rPr>
                              </m:ctrlPr>
                            </m:fPr>
                            <m:num>
                              <m:r>
                                <a:rPr lang="en-US" altLang="zh-CN" b="0" i="1" smtClean="0">
                                  <a:latin typeface="Cambria Math"/>
                                </a:rPr>
                                <m:t>1</m:t>
                              </m:r>
                            </m:num>
                            <m:den>
                              <m:sSub>
                                <m:sSubPr>
                                  <m:ctrlPr>
                                    <a:rPr lang="en-US" altLang="zh-CN" b="0" i="1" smtClean="0">
                                      <a:latin typeface="Cambria Math"/>
                                    </a:rPr>
                                  </m:ctrlPr>
                                </m:sSubPr>
                                <m:e>
                                  <m:r>
                                    <a:rPr lang="en-US" altLang="zh-CN" b="0" i="1" smtClean="0">
                                      <a:latin typeface="Cambria Math"/>
                                    </a:rPr>
                                    <m:t>𝑟</m:t>
                                  </m:r>
                                </m:e>
                                <m:sub>
                                  <m:r>
                                    <a:rPr lang="en-US" altLang="zh-CN" b="0" i="1" smtClean="0">
                                      <a:latin typeface="Cambria Math"/>
                                    </a:rPr>
                                    <m:t>−</m:t>
                                  </m:r>
                                </m:sub>
                              </m:sSub>
                            </m:den>
                          </m:f>
                        </m:e>
                      </m:d>
                      <m:r>
                        <a:rPr lang="en-US" altLang="zh-CN" b="0" i="1" smtClean="0">
                          <a:latin typeface="Cambria Math"/>
                        </a:rPr>
                        <m:t>=</m:t>
                      </m:r>
                      <m:r>
                        <a:rPr lang="en-US" altLang="zh-CN" b="0" i="1" smtClean="0">
                          <a:latin typeface="Cambria Math"/>
                        </a:rPr>
                        <m:t>𝑘𝑞</m:t>
                      </m:r>
                      <m:f>
                        <m:fPr>
                          <m:ctrlPr>
                            <a:rPr lang="en-US" altLang="zh-CN" b="0" i="1" smtClean="0">
                              <a:latin typeface="Cambria Math"/>
                            </a:rPr>
                          </m:ctrlPr>
                        </m:fPr>
                        <m:num>
                          <m:sSub>
                            <m:sSubPr>
                              <m:ctrlPr>
                                <a:rPr lang="en-US" altLang="zh-CN" b="0" i="1" smtClean="0">
                                  <a:latin typeface="Cambria Math"/>
                                </a:rPr>
                              </m:ctrlPr>
                            </m:sSubPr>
                            <m:e>
                              <m:r>
                                <a:rPr lang="en-US" altLang="zh-CN" b="0" i="1" smtClean="0">
                                  <a:latin typeface="Cambria Math"/>
                                </a:rPr>
                                <m:t>𝑟</m:t>
                              </m:r>
                            </m:e>
                            <m:sub>
                              <m:r>
                                <a:rPr lang="en-US" altLang="zh-CN" b="0" i="1" smtClean="0">
                                  <a:latin typeface="Cambria Math"/>
                                </a:rPr>
                                <m:t>−</m:t>
                              </m:r>
                            </m:sub>
                          </m:sSub>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𝑟</m:t>
                              </m:r>
                            </m:e>
                            <m:sub>
                              <m:r>
                                <a:rPr lang="en-US" altLang="zh-CN" b="0" i="1" smtClean="0">
                                  <a:latin typeface="Cambria Math"/>
                                </a:rPr>
                                <m:t>+</m:t>
                              </m:r>
                            </m:sub>
                          </m:sSub>
                        </m:num>
                        <m:den>
                          <m:sSub>
                            <m:sSubPr>
                              <m:ctrlPr>
                                <a:rPr lang="en-US" altLang="zh-CN" b="0" i="1" smtClean="0">
                                  <a:latin typeface="Cambria Math"/>
                                </a:rPr>
                              </m:ctrlPr>
                            </m:sSubPr>
                            <m:e>
                              <m:r>
                                <a:rPr lang="en-US" altLang="zh-CN" b="0" i="1" smtClean="0">
                                  <a:latin typeface="Cambria Math"/>
                                </a:rPr>
                                <m:t>𝑟</m:t>
                              </m:r>
                            </m:e>
                            <m:sub>
                              <m:r>
                                <a:rPr lang="en-US" altLang="zh-CN" b="0" i="1" smtClean="0">
                                  <a:latin typeface="Cambria Math"/>
                                </a:rPr>
                                <m:t>+</m:t>
                              </m:r>
                            </m:sub>
                          </m:sSub>
                          <m:r>
                            <a:rPr lang="en-US" altLang="zh-CN" b="0" i="1" smtClean="0">
                              <a:latin typeface="Cambria Math"/>
                              <a:ea typeface="Cambria Math"/>
                            </a:rPr>
                            <m:t>⋅</m:t>
                          </m:r>
                          <m:sSub>
                            <m:sSubPr>
                              <m:ctrlPr>
                                <a:rPr lang="en-US" altLang="zh-CN" b="0" i="1" smtClean="0">
                                  <a:latin typeface="Cambria Math"/>
                                  <a:ea typeface="Cambria Math"/>
                                </a:rPr>
                              </m:ctrlPr>
                            </m:sSubPr>
                            <m:e>
                              <m:r>
                                <a:rPr lang="en-US" altLang="zh-CN" b="0" i="1" smtClean="0">
                                  <a:latin typeface="Cambria Math"/>
                                  <a:ea typeface="Cambria Math"/>
                                </a:rPr>
                                <m:t>𝑟</m:t>
                              </m:r>
                            </m:e>
                            <m:sub>
                              <m:r>
                                <a:rPr lang="en-US" altLang="zh-CN" b="0" i="1" smtClean="0">
                                  <a:latin typeface="Cambria Math"/>
                                  <a:ea typeface="Cambria Math"/>
                                </a:rPr>
                                <m:t>−</m:t>
                              </m:r>
                            </m:sub>
                          </m:sSub>
                        </m:den>
                      </m:f>
                    </m:oMath>
                  </m:oMathPara>
                </a14:m>
                <a:endParaRPr lang="en-US" altLang="zh-CN" dirty="0" smtClean="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80920" cy="5832648"/>
              </a:xfrm>
              <a:blipFill rotWithShape="1">
                <a:blip r:embed="rId4"/>
                <a:stretch>
                  <a:fillRect l="-1692" t="-1776"/>
                </a:stretch>
              </a:blipFill>
            </p:spPr>
            <p:txBody>
              <a:bodyPr/>
              <a:lstStyle/>
              <a:p>
                <a:r>
                  <a:rPr lang="zh-CN" altLang="en-US">
                    <a:noFill/>
                  </a:rPr>
                  <a:t> </a:t>
                </a:r>
              </a:p>
            </p:txBody>
          </p:sp>
        </mc:Fallback>
      </mc:AlternateContent>
      <p:cxnSp>
        <p:nvCxnSpPr>
          <p:cNvPr id="5" name="直接连接符 4"/>
          <p:cNvCxnSpPr/>
          <p:nvPr/>
        </p:nvCxnSpPr>
        <p:spPr>
          <a:xfrm>
            <a:off x="5634055" y="3273441"/>
            <a:ext cx="208823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直接箭头连接符 5"/>
          <p:cNvCxnSpPr/>
          <p:nvPr/>
        </p:nvCxnSpPr>
        <p:spPr>
          <a:xfrm flipV="1">
            <a:off x="7185137" y="1584147"/>
            <a:ext cx="555215" cy="1689294"/>
          </a:xfrm>
          <a:prstGeom prst="straightConnector1">
            <a:avLst/>
          </a:prstGeom>
          <a:ln>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 name="直接连接符 6"/>
          <p:cNvCxnSpPr/>
          <p:nvPr/>
        </p:nvCxnSpPr>
        <p:spPr>
          <a:xfrm flipH="1">
            <a:off x="6546032" y="1602950"/>
            <a:ext cx="1194320" cy="1677790"/>
          </a:xfrm>
          <a:prstGeom prst="line">
            <a:avLst/>
          </a:prstGeom>
          <a:ln>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8" name="直接连接符 7"/>
          <p:cNvCxnSpPr/>
          <p:nvPr/>
        </p:nvCxnSpPr>
        <p:spPr>
          <a:xfrm>
            <a:off x="5922087" y="3258842"/>
            <a:ext cx="451935" cy="302631"/>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9" name="直接连接符 8"/>
          <p:cNvCxnSpPr/>
          <p:nvPr/>
        </p:nvCxnSpPr>
        <p:spPr>
          <a:xfrm flipH="1">
            <a:off x="5922088" y="1602950"/>
            <a:ext cx="1791878" cy="16558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弧形 9"/>
          <p:cNvSpPr/>
          <p:nvPr/>
        </p:nvSpPr>
        <p:spPr>
          <a:xfrm>
            <a:off x="7146223" y="3216032"/>
            <a:ext cx="144016" cy="129417"/>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solidFill>
                <a:prstClr val="black"/>
              </a:solidFill>
            </a:endParaRPr>
          </a:p>
        </p:txBody>
      </p:sp>
      <p:cxnSp>
        <p:nvCxnSpPr>
          <p:cNvPr id="11" name="直接箭头连接符 10"/>
          <p:cNvCxnSpPr/>
          <p:nvPr/>
        </p:nvCxnSpPr>
        <p:spPr>
          <a:xfrm>
            <a:off x="5922087" y="3258842"/>
            <a:ext cx="1296144" cy="1459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弧形 11"/>
          <p:cNvSpPr/>
          <p:nvPr/>
        </p:nvSpPr>
        <p:spPr>
          <a:xfrm>
            <a:off x="5964339" y="3194133"/>
            <a:ext cx="101764" cy="129417"/>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solidFill>
                <a:prstClr val="black"/>
              </a:solidFill>
            </a:endParaRPr>
          </a:p>
        </p:txBody>
      </p:sp>
      <p:sp>
        <p:nvSpPr>
          <p:cNvPr id="13" name="弧形 12"/>
          <p:cNvSpPr/>
          <p:nvPr/>
        </p:nvSpPr>
        <p:spPr>
          <a:xfrm>
            <a:off x="5945671" y="3125773"/>
            <a:ext cx="217472" cy="266133"/>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solidFill>
                <a:prstClr val="black"/>
              </a:solidFill>
            </a:endParaRPr>
          </a:p>
        </p:txBody>
      </p:sp>
      <p:sp>
        <p:nvSpPr>
          <p:cNvPr id="14" name="弧形 13"/>
          <p:cNvSpPr/>
          <p:nvPr/>
        </p:nvSpPr>
        <p:spPr>
          <a:xfrm>
            <a:off x="7110219" y="3125775"/>
            <a:ext cx="252028" cy="266133"/>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solidFill>
                <a:prstClr val="black"/>
              </a:solidFill>
            </a:endParaRPr>
          </a:p>
        </p:txBody>
      </p:sp>
      <p:sp>
        <p:nvSpPr>
          <p:cNvPr id="15" name="弧形 14"/>
          <p:cNvSpPr/>
          <p:nvPr/>
        </p:nvSpPr>
        <p:spPr>
          <a:xfrm>
            <a:off x="6546032" y="3140374"/>
            <a:ext cx="240151" cy="266133"/>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solidFill>
                <a:prstClr val="black"/>
              </a:solidFill>
            </a:endParaRPr>
          </a:p>
        </p:txBody>
      </p:sp>
      <p:cxnSp>
        <p:nvCxnSpPr>
          <p:cNvPr id="16" name="直接连接符 15"/>
          <p:cNvCxnSpPr/>
          <p:nvPr/>
        </p:nvCxnSpPr>
        <p:spPr>
          <a:xfrm flipV="1">
            <a:off x="6249893" y="3370973"/>
            <a:ext cx="72008" cy="115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321901" y="3370973"/>
            <a:ext cx="104242" cy="576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对象 25"/>
          <p:cNvGraphicFramePr>
            <a:graphicFrameLocks noChangeAspect="1"/>
          </p:cNvGraphicFramePr>
          <p:nvPr>
            <p:extLst>
              <p:ext uri="{D42A27DB-BD31-4B8C-83A1-F6EECF244321}">
                <p14:modId xmlns:p14="http://schemas.microsoft.com/office/powerpoint/2010/main" val="2634305516"/>
              </p:ext>
            </p:extLst>
          </p:nvPr>
        </p:nvGraphicFramePr>
        <p:xfrm>
          <a:off x="6511602" y="2218427"/>
          <a:ext cx="256642" cy="363576"/>
        </p:xfrm>
        <a:graphic>
          <a:graphicData uri="http://schemas.openxmlformats.org/presentationml/2006/ole">
            <mc:AlternateContent xmlns:mc="http://schemas.openxmlformats.org/markup-compatibility/2006">
              <mc:Choice xmlns:v="urn:schemas-microsoft-com:vml" Requires="v">
                <p:oleObj spid="_x0000_s38080" name="公式" r:id="rId5" imgW="152280" imgH="215640" progId="Equation.3">
                  <p:embed/>
                </p:oleObj>
              </mc:Choice>
              <mc:Fallback>
                <p:oleObj name="公式" r:id="rId5" imgW="152280" imgH="215640" progId="Equation.3">
                  <p:embed/>
                  <p:pic>
                    <p:nvPicPr>
                      <p:cNvPr id="0" name=""/>
                      <p:cNvPicPr/>
                      <p:nvPr/>
                    </p:nvPicPr>
                    <p:blipFill>
                      <a:blip r:embed="rId6"/>
                      <a:stretch>
                        <a:fillRect/>
                      </a:stretch>
                    </p:blipFill>
                    <p:spPr>
                      <a:xfrm>
                        <a:off x="6511602" y="2218427"/>
                        <a:ext cx="256642" cy="363576"/>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4222084751"/>
              </p:ext>
            </p:extLst>
          </p:nvPr>
        </p:nvGraphicFramePr>
        <p:xfrm>
          <a:off x="7465112" y="2292284"/>
          <a:ext cx="257175" cy="363538"/>
        </p:xfrm>
        <a:graphic>
          <a:graphicData uri="http://schemas.openxmlformats.org/presentationml/2006/ole">
            <mc:AlternateContent xmlns:mc="http://schemas.openxmlformats.org/markup-compatibility/2006">
              <mc:Choice xmlns:v="urn:schemas-microsoft-com:vml" Requires="v">
                <p:oleObj spid="_x0000_s38081" name="公式" r:id="rId7" imgW="152280" imgH="215640" progId="Equation.3">
                  <p:embed/>
                </p:oleObj>
              </mc:Choice>
              <mc:Fallback>
                <p:oleObj name="公式" r:id="rId7" imgW="15228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5112" y="2292284"/>
                        <a:ext cx="2571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1774500740"/>
              </p:ext>
            </p:extLst>
          </p:nvPr>
        </p:nvGraphicFramePr>
        <p:xfrm>
          <a:off x="7065757" y="2476268"/>
          <a:ext cx="193675" cy="212725"/>
        </p:xfrm>
        <a:graphic>
          <a:graphicData uri="http://schemas.openxmlformats.org/presentationml/2006/ole">
            <mc:AlternateContent xmlns:mc="http://schemas.openxmlformats.org/markup-compatibility/2006">
              <mc:Choice xmlns:v="urn:schemas-microsoft-com:vml" Requires="v">
                <p:oleObj spid="_x0000_s38082" name="公式" r:id="rId9" imgW="114120" imgH="126720" progId="Equation.3">
                  <p:embed/>
                </p:oleObj>
              </mc:Choice>
              <mc:Fallback>
                <p:oleObj name="公式" r:id="rId9" imgW="114120" imgH="126720" progId="Equation.3">
                  <p:embed/>
                  <p:pic>
                    <p:nvPicPr>
                      <p:cNvPr id="0" name=""/>
                      <p:cNvPicPr>
                        <a:picLocks noChangeAspect="1" noChangeArrowheads="1"/>
                      </p:cNvPicPr>
                      <p:nvPr/>
                    </p:nvPicPr>
                    <p:blipFill>
                      <a:blip r:embed="rId10"/>
                      <a:srcRect/>
                      <a:stretch>
                        <a:fillRect/>
                      </a:stretch>
                    </p:blipFill>
                    <p:spPr bwMode="auto">
                      <a:xfrm>
                        <a:off x="7065757" y="2476268"/>
                        <a:ext cx="19367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700725562"/>
              </p:ext>
            </p:extLst>
          </p:nvPr>
        </p:nvGraphicFramePr>
        <p:xfrm>
          <a:off x="6163143" y="2904401"/>
          <a:ext cx="263000" cy="343923"/>
        </p:xfrm>
        <a:graphic>
          <a:graphicData uri="http://schemas.openxmlformats.org/presentationml/2006/ole">
            <mc:AlternateContent xmlns:mc="http://schemas.openxmlformats.org/markup-compatibility/2006">
              <mc:Choice xmlns:v="urn:schemas-microsoft-com:vml" Requires="v">
                <p:oleObj spid="_x0000_s38083" name="公式" r:id="rId11" imgW="164880" imgH="215640" progId="Equation.3">
                  <p:embed/>
                </p:oleObj>
              </mc:Choice>
              <mc:Fallback>
                <p:oleObj name="公式" r:id="rId11" imgW="164880" imgH="215640" progId="Equation.3">
                  <p:embed/>
                  <p:pic>
                    <p:nvPicPr>
                      <p:cNvPr id="0" name=""/>
                      <p:cNvPicPr/>
                      <p:nvPr/>
                    </p:nvPicPr>
                    <p:blipFill>
                      <a:blip r:embed="rId12"/>
                      <a:stretch>
                        <a:fillRect/>
                      </a:stretch>
                    </p:blipFill>
                    <p:spPr>
                      <a:xfrm>
                        <a:off x="6163143" y="2904401"/>
                        <a:ext cx="263000" cy="343923"/>
                      </a:xfrm>
                      <a:prstGeom prst="rect">
                        <a:avLst/>
                      </a:prstGeom>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2431267779"/>
              </p:ext>
            </p:extLst>
          </p:nvPr>
        </p:nvGraphicFramePr>
        <p:xfrm>
          <a:off x="7362247" y="2888064"/>
          <a:ext cx="244475" cy="342900"/>
        </p:xfrm>
        <a:graphic>
          <a:graphicData uri="http://schemas.openxmlformats.org/presentationml/2006/ole">
            <mc:AlternateContent xmlns:mc="http://schemas.openxmlformats.org/markup-compatibility/2006">
              <mc:Choice xmlns:v="urn:schemas-microsoft-com:vml" Requires="v">
                <p:oleObj spid="_x0000_s38084" name="公式" r:id="rId13" imgW="152280" imgH="215640" progId="Equation.3">
                  <p:embed/>
                </p:oleObj>
              </mc:Choice>
              <mc:Fallback>
                <p:oleObj name="公式" r:id="rId13" imgW="152280" imgH="215640" progId="Equation.3">
                  <p:embed/>
                  <p:pic>
                    <p:nvPicPr>
                      <p:cNvPr id="0" name=""/>
                      <p:cNvPicPr>
                        <a:picLocks noChangeAspect="1" noChangeArrowheads="1"/>
                      </p:cNvPicPr>
                      <p:nvPr/>
                    </p:nvPicPr>
                    <p:blipFill>
                      <a:blip r:embed="rId14"/>
                      <a:srcRect/>
                      <a:stretch>
                        <a:fillRect/>
                      </a:stretch>
                    </p:blipFill>
                    <p:spPr bwMode="auto">
                      <a:xfrm>
                        <a:off x="7362247" y="2888064"/>
                        <a:ext cx="2444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3822755556"/>
              </p:ext>
            </p:extLst>
          </p:nvPr>
        </p:nvGraphicFramePr>
        <p:xfrm>
          <a:off x="6768244" y="3021532"/>
          <a:ext cx="203200" cy="282575"/>
        </p:xfrm>
        <a:graphic>
          <a:graphicData uri="http://schemas.openxmlformats.org/presentationml/2006/ole">
            <mc:AlternateContent xmlns:mc="http://schemas.openxmlformats.org/markup-compatibility/2006">
              <mc:Choice xmlns:v="urn:schemas-microsoft-com:vml" Requires="v">
                <p:oleObj spid="_x0000_s38085" name="公式" r:id="rId15" imgW="126720" imgH="177480" progId="Equation.3">
                  <p:embed/>
                </p:oleObj>
              </mc:Choice>
              <mc:Fallback>
                <p:oleObj name="公式" r:id="rId15" imgW="126720" imgH="177480" progId="Equation.3">
                  <p:embed/>
                  <p:pic>
                    <p:nvPicPr>
                      <p:cNvPr id="0" name=""/>
                      <p:cNvPicPr>
                        <a:picLocks noChangeAspect="1" noChangeArrowheads="1"/>
                      </p:cNvPicPr>
                      <p:nvPr/>
                    </p:nvPicPr>
                    <p:blipFill>
                      <a:blip r:embed="rId16"/>
                      <a:srcRect/>
                      <a:stretch>
                        <a:fillRect/>
                      </a:stretch>
                    </p:blipFill>
                    <p:spPr bwMode="auto">
                      <a:xfrm>
                        <a:off x="6768244" y="3021532"/>
                        <a:ext cx="2032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763227448"/>
              </p:ext>
            </p:extLst>
          </p:nvPr>
        </p:nvGraphicFramePr>
        <p:xfrm>
          <a:off x="5580112" y="3382554"/>
          <a:ext cx="401533" cy="274733"/>
        </p:xfrm>
        <a:graphic>
          <a:graphicData uri="http://schemas.openxmlformats.org/presentationml/2006/ole">
            <mc:AlternateContent xmlns:mc="http://schemas.openxmlformats.org/markup-compatibility/2006">
              <mc:Choice xmlns:v="urn:schemas-microsoft-com:vml" Requires="v">
                <p:oleObj spid="_x0000_s38086" name="公式" r:id="rId17" imgW="241200" imgH="164880" progId="Equation.3">
                  <p:embed/>
                </p:oleObj>
              </mc:Choice>
              <mc:Fallback>
                <p:oleObj name="公式" r:id="rId17" imgW="241200" imgH="164880" progId="Equation.3">
                  <p:embed/>
                  <p:pic>
                    <p:nvPicPr>
                      <p:cNvPr id="0" name=""/>
                      <p:cNvPicPr/>
                      <p:nvPr/>
                    </p:nvPicPr>
                    <p:blipFill>
                      <a:blip r:embed="rId18"/>
                      <a:stretch>
                        <a:fillRect/>
                      </a:stretch>
                    </p:blipFill>
                    <p:spPr>
                      <a:xfrm>
                        <a:off x="5580112" y="3382554"/>
                        <a:ext cx="401533" cy="274733"/>
                      </a:xfrm>
                      <a:prstGeom prst="rect">
                        <a:avLst/>
                      </a:prstGeom>
                    </p:spPr>
                  </p:pic>
                </p:oleObj>
              </mc:Fallback>
            </mc:AlternateContent>
          </a:graphicData>
        </a:graphic>
      </p:graphicFrame>
      <p:graphicFrame>
        <p:nvGraphicFramePr>
          <p:cNvPr id="33" name="对象 32"/>
          <p:cNvGraphicFramePr>
            <a:graphicFrameLocks noChangeAspect="1"/>
          </p:cNvGraphicFramePr>
          <p:nvPr>
            <p:extLst>
              <p:ext uri="{D42A27DB-BD31-4B8C-83A1-F6EECF244321}">
                <p14:modId xmlns:p14="http://schemas.microsoft.com/office/powerpoint/2010/main" val="3883265944"/>
              </p:ext>
            </p:extLst>
          </p:nvPr>
        </p:nvGraphicFramePr>
        <p:xfrm>
          <a:off x="6570159" y="3284800"/>
          <a:ext cx="190445" cy="359729"/>
        </p:xfrm>
        <a:graphic>
          <a:graphicData uri="http://schemas.openxmlformats.org/presentationml/2006/ole">
            <mc:AlternateContent xmlns:mc="http://schemas.openxmlformats.org/markup-compatibility/2006">
              <mc:Choice xmlns:v="urn:schemas-microsoft-com:vml" Requires="v">
                <p:oleObj spid="_x0000_s38087" name="公式" r:id="rId19" imgW="114120" imgH="215640" progId="Equation.3">
                  <p:embed/>
                </p:oleObj>
              </mc:Choice>
              <mc:Fallback>
                <p:oleObj name="公式" r:id="rId19" imgW="114120" imgH="215640" progId="Equation.3">
                  <p:embed/>
                  <p:pic>
                    <p:nvPicPr>
                      <p:cNvPr id="0" name=""/>
                      <p:cNvPicPr/>
                      <p:nvPr/>
                    </p:nvPicPr>
                    <p:blipFill>
                      <a:blip r:embed="rId20"/>
                      <a:stretch>
                        <a:fillRect/>
                      </a:stretch>
                    </p:blipFill>
                    <p:spPr>
                      <a:xfrm>
                        <a:off x="6570159" y="3284800"/>
                        <a:ext cx="190445" cy="359729"/>
                      </a:xfrm>
                      <a:prstGeom prst="rect">
                        <a:avLst/>
                      </a:prstGeom>
                    </p:spPr>
                  </p:pic>
                </p:oleObj>
              </mc:Fallback>
            </mc:AlternateContent>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4152251482"/>
              </p:ext>
            </p:extLst>
          </p:nvPr>
        </p:nvGraphicFramePr>
        <p:xfrm>
          <a:off x="7318883" y="3354598"/>
          <a:ext cx="221259" cy="287637"/>
        </p:xfrm>
        <a:graphic>
          <a:graphicData uri="http://schemas.openxmlformats.org/presentationml/2006/ole">
            <mc:AlternateContent xmlns:mc="http://schemas.openxmlformats.org/markup-compatibility/2006">
              <mc:Choice xmlns:v="urn:schemas-microsoft-com:vml" Requires="v">
                <p:oleObj spid="_x0000_s38088" name="公式" r:id="rId21" imgW="126720" imgH="164880" progId="Equation.3">
                  <p:embed/>
                </p:oleObj>
              </mc:Choice>
              <mc:Fallback>
                <p:oleObj name="公式" r:id="rId21" imgW="126720" imgH="164880" progId="Equation.3">
                  <p:embed/>
                  <p:pic>
                    <p:nvPicPr>
                      <p:cNvPr id="0" name=""/>
                      <p:cNvPicPr/>
                      <p:nvPr/>
                    </p:nvPicPr>
                    <p:blipFill>
                      <a:blip r:embed="rId22"/>
                      <a:stretch>
                        <a:fillRect/>
                      </a:stretch>
                    </p:blipFill>
                    <p:spPr>
                      <a:xfrm>
                        <a:off x="7318883" y="3354598"/>
                        <a:ext cx="221259" cy="287637"/>
                      </a:xfrm>
                      <a:prstGeom prst="rect">
                        <a:avLst/>
                      </a:prstGeom>
                    </p:spPr>
                  </p:pic>
                </p:oleObj>
              </mc:Fallback>
            </mc:AlternateContent>
          </a:graphicData>
        </a:graphic>
      </p:graphicFrame>
      <p:cxnSp>
        <p:nvCxnSpPr>
          <p:cNvPr id="36" name="直接连接符 35"/>
          <p:cNvCxnSpPr/>
          <p:nvPr/>
        </p:nvCxnSpPr>
        <p:spPr>
          <a:xfrm>
            <a:off x="6779947" y="2956208"/>
            <a:ext cx="438284" cy="309933"/>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8" name="直接连接符 37"/>
          <p:cNvCxnSpPr/>
          <p:nvPr/>
        </p:nvCxnSpPr>
        <p:spPr>
          <a:xfrm flipH="1">
            <a:off x="6374022" y="3273440"/>
            <a:ext cx="172010" cy="28803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39" name="对象 38"/>
          <p:cNvGraphicFramePr>
            <a:graphicFrameLocks noChangeAspect="1"/>
          </p:cNvGraphicFramePr>
          <p:nvPr>
            <p:extLst>
              <p:ext uri="{D42A27DB-BD31-4B8C-83A1-F6EECF244321}">
                <p14:modId xmlns:p14="http://schemas.microsoft.com/office/powerpoint/2010/main" val="3590703174"/>
              </p:ext>
            </p:extLst>
          </p:nvPr>
        </p:nvGraphicFramePr>
        <p:xfrm>
          <a:off x="7680597" y="1556792"/>
          <a:ext cx="263525" cy="287337"/>
        </p:xfrm>
        <a:graphic>
          <a:graphicData uri="http://schemas.openxmlformats.org/presentationml/2006/ole">
            <mc:AlternateContent xmlns:mc="http://schemas.openxmlformats.org/markup-compatibility/2006">
              <mc:Choice xmlns:v="urn:schemas-microsoft-com:vml" Requires="v">
                <p:oleObj spid="_x0000_s38089" name="Equation" r:id="rId23" imgW="152280" imgH="164880" progId="Equation.DSMT4">
                  <p:embed/>
                </p:oleObj>
              </mc:Choice>
              <mc:Fallback>
                <p:oleObj name="Equation" r:id="rId23" imgW="152280" imgH="164880" progId="Equation.DSMT4">
                  <p:embed/>
                  <p:pic>
                    <p:nvPicPr>
                      <p:cNvPr id="0" name=""/>
                      <p:cNvPicPr>
                        <a:picLocks noChangeAspect="1" noChangeArrowheads="1"/>
                      </p:cNvPicPr>
                      <p:nvPr/>
                    </p:nvPicPr>
                    <p:blipFill>
                      <a:blip/>
                      <a:srcRect/>
                      <a:stretch>
                        <a:fillRect/>
                      </a:stretch>
                    </p:blipFill>
                    <p:spPr bwMode="auto">
                      <a:xfrm>
                        <a:off x="7680597" y="1556792"/>
                        <a:ext cx="26352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9986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wipe(down)">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764704"/>
                <a:ext cx="8964488" cy="5904656"/>
              </a:xfrm>
            </p:spPr>
            <p:txBody>
              <a:bodyPr/>
              <a:lstStyle/>
              <a:p>
                <a:pPr marL="0" indent="0">
                  <a:buNone/>
                </a:pPr>
                <a:r>
                  <a:rPr lang="zh-CN" altLang="en-US" dirty="0" smtClean="0"/>
                  <a:t>其中</a:t>
                </a:r>
                <a:r>
                  <a:rPr lang="zh-CN" altLang="en-US" dirty="0"/>
                  <a:t>：</a:t>
                </a:r>
                <a:endParaRPr lang="en-US" altLang="zh-CN" dirty="0" smtClean="0"/>
              </a:p>
              <a:p>
                <a:pPr marL="0" indent="0">
                  <a:buNone/>
                </a:pPr>
                <a14:m>
                  <m:oMath xmlns:m="http://schemas.openxmlformats.org/officeDocument/2006/math">
                    <m:sSub>
                      <m:sSubPr>
                        <m:ctrlPr>
                          <a:rPr lang="en-US" altLang="zh-CN" i="1" smtClean="0">
                            <a:latin typeface="Cambria Math"/>
                          </a:rPr>
                        </m:ctrlPr>
                      </m:sSubPr>
                      <m:e>
                        <m:r>
                          <a:rPr lang="en-US" altLang="zh-CN" b="0" i="1" smtClean="0">
                            <a:latin typeface="Cambria Math"/>
                          </a:rPr>
                          <m:t>𝑟</m:t>
                        </m:r>
                      </m:e>
                      <m:sub>
                        <m:r>
                          <a:rPr lang="en-US" altLang="zh-CN" b="0" i="1" smtClean="0">
                            <a:latin typeface="Cambria Math"/>
                          </a:rPr>
                          <m:t>+</m:t>
                        </m:r>
                      </m:sub>
                    </m:sSub>
                    <m:r>
                      <a:rPr lang="en-US" altLang="zh-CN" i="1" smtClean="0">
                        <a:latin typeface="Cambria Math"/>
                        <a:ea typeface="Cambria Math"/>
                      </a:rPr>
                      <m:t>≈</m:t>
                    </m:r>
                    <m:r>
                      <a:rPr lang="en-US" altLang="zh-CN" b="0" i="1" smtClean="0">
                        <a:latin typeface="Cambria Math"/>
                        <a:ea typeface="Cambria Math"/>
                      </a:rPr>
                      <m:t>𝑟</m:t>
                    </m:r>
                    <m:r>
                      <a:rPr lang="en-US" altLang="zh-CN" b="0" i="1" smtClean="0">
                        <a:latin typeface="Cambria Math"/>
                        <a:ea typeface="Cambria Math"/>
                      </a:rPr>
                      <m:t>−</m:t>
                    </m:r>
                    <m:f>
                      <m:fPr>
                        <m:ctrlPr>
                          <a:rPr lang="en-US" altLang="zh-CN" b="0" i="1" smtClean="0">
                            <a:latin typeface="Cambria Math"/>
                            <a:ea typeface="Cambria Math"/>
                          </a:rPr>
                        </m:ctrlPr>
                      </m:fPr>
                      <m:num>
                        <m:r>
                          <a:rPr lang="en-US" altLang="zh-CN" b="0" i="1" smtClean="0">
                            <a:latin typeface="Cambria Math"/>
                            <a:ea typeface="Cambria Math"/>
                          </a:rPr>
                          <m:t>𝑙</m:t>
                        </m:r>
                      </m:num>
                      <m:den>
                        <m:r>
                          <a:rPr lang="en-US" altLang="zh-CN" b="0" i="1" smtClean="0">
                            <a:latin typeface="Cambria Math"/>
                            <a:ea typeface="Cambria Math"/>
                          </a:rPr>
                          <m:t>2</m:t>
                        </m:r>
                      </m:den>
                    </m:f>
                    <m:func>
                      <m:funcPr>
                        <m:ctrlPr>
                          <a:rPr lang="en-US" altLang="zh-CN" b="0" i="1" smtClean="0">
                            <a:latin typeface="Cambria Math"/>
                            <a:ea typeface="Cambria Math"/>
                          </a:rPr>
                        </m:ctrlPr>
                      </m:funcPr>
                      <m:fName>
                        <m:r>
                          <m:rPr>
                            <m:sty m:val="p"/>
                          </m:rPr>
                          <a:rPr lang="en-US" altLang="zh-CN" b="0" i="0" smtClean="0">
                            <a:latin typeface="Cambria Math"/>
                            <a:ea typeface="Cambria Math"/>
                          </a:rPr>
                          <m:t>cos</m:t>
                        </m:r>
                      </m:fName>
                      <m:e>
                        <m:r>
                          <a:rPr lang="zh-CN" altLang="en-US" b="0" i="1" smtClean="0">
                            <a:latin typeface="Cambria Math"/>
                            <a:ea typeface="Cambria Math"/>
                          </a:rPr>
                          <m:t>𝜃</m:t>
                        </m:r>
                      </m:e>
                    </m:func>
                  </m:oMath>
                </a14:m>
                <a:r>
                  <a:rPr lang="en-US" altLang="zh-CN" dirty="0" smtClean="0"/>
                  <a:t>,	</a:t>
                </a:r>
                <a14:m>
                  <m:oMath xmlns:m="http://schemas.openxmlformats.org/officeDocument/2006/math">
                    <m:sSub>
                      <m:sSubPr>
                        <m:ctrlPr>
                          <a:rPr lang="en-US" altLang="zh-CN" i="1" dirty="0" smtClean="0">
                            <a:latin typeface="Cambria Math"/>
                          </a:rPr>
                        </m:ctrlPr>
                      </m:sSubPr>
                      <m:e>
                        <m:r>
                          <a:rPr lang="en-US" altLang="zh-CN" b="0" i="1" dirty="0" smtClean="0">
                            <a:latin typeface="Cambria Math"/>
                          </a:rPr>
                          <m:t>𝑟</m:t>
                        </m:r>
                      </m:e>
                      <m:sub>
                        <m:r>
                          <a:rPr lang="en-US" altLang="zh-CN" b="0" i="1" dirty="0" smtClean="0">
                            <a:latin typeface="Cambria Math"/>
                          </a:rPr>
                          <m:t>−</m:t>
                        </m:r>
                      </m:sub>
                    </m:sSub>
                    <m:r>
                      <a:rPr lang="en-US" altLang="zh-CN" i="1" dirty="0" smtClean="0">
                        <a:latin typeface="Cambria Math"/>
                        <a:ea typeface="Cambria Math"/>
                      </a:rPr>
                      <m:t>≈</m:t>
                    </m:r>
                    <m:r>
                      <a:rPr lang="en-US" altLang="zh-CN" b="0" i="1" dirty="0" smtClean="0">
                        <a:latin typeface="Cambria Math"/>
                        <a:ea typeface="Cambria Math"/>
                      </a:rPr>
                      <m:t>𝑟</m:t>
                    </m:r>
                    <m:r>
                      <a:rPr lang="en-US" altLang="zh-CN" b="0" i="1" dirty="0" smtClean="0">
                        <a:latin typeface="Cambria Math"/>
                        <a:ea typeface="Cambria Math"/>
                      </a:rPr>
                      <m:t>+</m:t>
                    </m:r>
                    <m:f>
                      <m:fPr>
                        <m:ctrlPr>
                          <a:rPr lang="en-US" altLang="zh-CN" b="0" i="1" dirty="0" smtClean="0">
                            <a:latin typeface="Cambria Math"/>
                            <a:ea typeface="Cambria Math"/>
                          </a:rPr>
                        </m:ctrlPr>
                      </m:fPr>
                      <m:num>
                        <m:r>
                          <a:rPr lang="en-US" altLang="zh-CN" b="0" i="1" dirty="0" smtClean="0">
                            <a:latin typeface="Cambria Math"/>
                            <a:ea typeface="Cambria Math"/>
                          </a:rPr>
                          <m:t>𝑙</m:t>
                        </m:r>
                      </m:num>
                      <m:den>
                        <m:r>
                          <a:rPr lang="en-US" altLang="zh-CN" b="0" i="1" dirty="0" smtClean="0">
                            <a:latin typeface="Cambria Math"/>
                            <a:ea typeface="Cambria Math"/>
                          </a:rPr>
                          <m:t>2</m:t>
                        </m:r>
                      </m:den>
                    </m:f>
                    <m:func>
                      <m:funcPr>
                        <m:ctrlPr>
                          <a:rPr lang="en-US" altLang="zh-CN" b="0" i="1" dirty="0" smtClean="0">
                            <a:latin typeface="Cambria Math"/>
                            <a:ea typeface="Cambria Math"/>
                          </a:rPr>
                        </m:ctrlPr>
                      </m:funcPr>
                      <m:fName>
                        <m:r>
                          <m:rPr>
                            <m:sty m:val="p"/>
                          </m:rPr>
                          <a:rPr lang="en-US" altLang="zh-CN" b="0" i="0" dirty="0" smtClean="0">
                            <a:latin typeface="Cambria Math"/>
                            <a:ea typeface="Cambria Math"/>
                          </a:rPr>
                          <m:t>cos</m:t>
                        </m:r>
                      </m:fName>
                      <m:e>
                        <m:r>
                          <a:rPr lang="zh-CN" altLang="en-US" b="0" i="1" dirty="0" smtClean="0">
                            <a:latin typeface="Cambria Math"/>
                            <a:ea typeface="Cambria Math"/>
                          </a:rPr>
                          <m:t>𝜃</m:t>
                        </m:r>
                      </m:e>
                    </m:func>
                  </m:oMath>
                </a14:m>
                <a:endParaRPr lang="en-US" altLang="zh-CN" b="0" i="1" dirty="0" smtClean="0">
                  <a:latin typeface="Cambria Math"/>
                  <a:ea typeface="Cambria Math"/>
                </a:endParaRPr>
              </a:p>
              <a:p>
                <a:pPr marL="0" indent="0">
                  <a:buNone/>
                </a:pPr>
                <a14:m>
                  <m:oMathPara xmlns:m="http://schemas.openxmlformats.org/officeDocument/2006/math">
                    <m:oMathParaPr>
                      <m:jc m:val="centerGroup"/>
                    </m:oMathParaPr>
                    <m:oMath xmlns:m="http://schemas.openxmlformats.org/officeDocument/2006/math">
                      <m:r>
                        <a:rPr lang="en-US" altLang="zh-CN" i="1" smtClean="0">
                          <a:latin typeface="Cambria Math"/>
                          <a:ea typeface="Cambria Math"/>
                        </a:rPr>
                        <m:t>∴</m:t>
                      </m:r>
                      <m:sSub>
                        <m:sSubPr>
                          <m:ctrlPr>
                            <a:rPr lang="en-US" altLang="zh-CN" i="1" smtClean="0">
                              <a:latin typeface="Cambria Math"/>
                            </a:rPr>
                          </m:ctrlPr>
                        </m:sSubPr>
                        <m:e>
                          <m:r>
                            <a:rPr lang="en-US" altLang="zh-CN" b="0" i="1" smtClean="0">
                              <a:latin typeface="Cambria Math"/>
                            </a:rPr>
                            <m:t>𝑟</m:t>
                          </m:r>
                        </m:e>
                        <m:sub>
                          <m:r>
                            <a:rPr lang="en-US" altLang="zh-CN" b="0" i="1" smtClean="0">
                              <a:latin typeface="Cambria Math"/>
                            </a:rPr>
                            <m:t>−</m:t>
                          </m:r>
                        </m:sub>
                      </m:sSub>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𝑟</m:t>
                          </m:r>
                        </m:e>
                        <m:sub>
                          <m:r>
                            <a:rPr lang="en-US" altLang="zh-CN" b="0" i="1" smtClean="0">
                              <a:latin typeface="Cambria Math"/>
                            </a:rPr>
                            <m:t>+</m:t>
                          </m:r>
                        </m:sub>
                      </m:sSub>
                      <m:r>
                        <a:rPr lang="en-US" altLang="zh-CN" b="0" i="1" smtClean="0">
                          <a:latin typeface="Cambria Math"/>
                        </a:rPr>
                        <m:t>=</m:t>
                      </m:r>
                      <m:r>
                        <a:rPr lang="en-US" altLang="zh-CN" b="0" i="1" smtClean="0">
                          <a:latin typeface="Cambria Math"/>
                        </a:rPr>
                        <m:t>𝑙</m:t>
                      </m:r>
                      <m:func>
                        <m:funcPr>
                          <m:ctrlPr>
                            <a:rPr lang="en-US" altLang="zh-CN" b="0" i="1" smtClean="0">
                              <a:latin typeface="Cambria Math"/>
                            </a:rPr>
                          </m:ctrlPr>
                        </m:funcPr>
                        <m:fName>
                          <m:r>
                            <m:rPr>
                              <m:sty m:val="p"/>
                            </m:rPr>
                            <a:rPr lang="en-US" altLang="zh-CN" b="0" i="0" smtClean="0">
                              <a:latin typeface="Cambria Math"/>
                            </a:rPr>
                            <m:t>cos</m:t>
                          </m:r>
                        </m:fName>
                        <m:e>
                          <m:r>
                            <a:rPr lang="zh-CN" altLang="en-US" b="0" i="1" smtClean="0">
                              <a:latin typeface="Cambria Math"/>
                            </a:rPr>
                            <m:t>𝜃</m:t>
                          </m:r>
                          <m:r>
                            <a:rPr lang="zh-CN" altLang="en-US" b="0" i="1" smtClean="0">
                              <a:latin typeface="Cambria Math"/>
                            </a:rPr>
                            <m:t>，</m:t>
                          </m:r>
                        </m:e>
                      </m:func>
                      <m:sSub>
                        <m:sSubPr>
                          <m:ctrlPr>
                            <a:rPr lang="en-US" altLang="zh-CN" i="1" smtClean="0">
                              <a:latin typeface="Cambria Math"/>
                            </a:rPr>
                          </m:ctrlPr>
                        </m:sSubPr>
                        <m:e>
                          <m:r>
                            <a:rPr lang="en-US" altLang="zh-CN" b="0" i="1" smtClean="0">
                              <a:latin typeface="Cambria Math"/>
                            </a:rPr>
                            <m:t>𝑟</m:t>
                          </m:r>
                        </m:e>
                        <m:sub>
                          <m:r>
                            <a:rPr lang="en-US" altLang="zh-CN" b="0" i="1" smtClean="0">
                              <a:latin typeface="Cambria Math"/>
                            </a:rPr>
                            <m:t>+</m:t>
                          </m:r>
                        </m:sub>
                      </m:sSub>
                      <m:r>
                        <a:rPr lang="en-US" altLang="zh-CN" i="1" smtClean="0">
                          <a:latin typeface="Cambria Math"/>
                          <a:ea typeface="Cambria Math"/>
                        </a:rPr>
                        <m:t>⋅</m:t>
                      </m:r>
                      <m:sSub>
                        <m:sSubPr>
                          <m:ctrlPr>
                            <a:rPr lang="en-US" altLang="zh-CN" i="1" smtClean="0">
                              <a:latin typeface="Cambria Math"/>
                              <a:ea typeface="Cambria Math"/>
                            </a:rPr>
                          </m:ctrlPr>
                        </m:sSubPr>
                        <m:e>
                          <m:r>
                            <a:rPr lang="en-US" altLang="zh-CN" b="0" i="1" smtClean="0">
                              <a:latin typeface="Cambria Math"/>
                              <a:ea typeface="Cambria Math"/>
                            </a:rPr>
                            <m:t>𝑟</m:t>
                          </m:r>
                        </m:e>
                        <m:sub>
                          <m:r>
                            <a:rPr lang="en-US" altLang="zh-CN" b="0" i="1" smtClean="0">
                              <a:latin typeface="Cambria Math"/>
                              <a:ea typeface="Cambria Math"/>
                            </a:rPr>
                            <m:t>−</m:t>
                          </m:r>
                        </m:sub>
                      </m:sSub>
                      <m:r>
                        <a:rPr lang="en-US" altLang="zh-CN" b="0" i="1" smtClean="0">
                          <a:latin typeface="Cambria Math"/>
                          <a:ea typeface="Cambria Math"/>
                        </a:rPr>
                        <m:t>=</m:t>
                      </m:r>
                      <m:sSup>
                        <m:sSupPr>
                          <m:ctrlPr>
                            <a:rPr lang="en-US" altLang="zh-CN" b="0" i="1" smtClean="0">
                              <a:latin typeface="Cambria Math"/>
                              <a:ea typeface="Cambria Math"/>
                            </a:rPr>
                          </m:ctrlPr>
                        </m:sSupPr>
                        <m:e>
                          <m:r>
                            <a:rPr lang="en-US" altLang="zh-CN" b="0" i="1" smtClean="0">
                              <a:latin typeface="Cambria Math"/>
                              <a:ea typeface="Cambria Math"/>
                            </a:rPr>
                            <m:t>𝑟</m:t>
                          </m:r>
                        </m:e>
                        <m:sup>
                          <m:r>
                            <a:rPr lang="en-US" altLang="zh-CN" b="0" i="1" smtClean="0">
                              <a:latin typeface="Cambria Math"/>
                              <a:ea typeface="Cambria Math"/>
                            </a:rPr>
                            <m:t>2</m:t>
                          </m:r>
                        </m:sup>
                      </m:sSup>
                      <m:r>
                        <a:rPr lang="en-US" altLang="zh-CN" b="0" i="1" smtClean="0">
                          <a:latin typeface="Cambria Math"/>
                          <a:ea typeface="Cambria Math"/>
                        </a:rPr>
                        <m:t>−</m:t>
                      </m:r>
                      <m:f>
                        <m:fPr>
                          <m:ctrlPr>
                            <a:rPr lang="en-US" altLang="zh-CN" b="0" i="1" smtClean="0">
                              <a:latin typeface="Cambria Math"/>
                              <a:ea typeface="Cambria Math"/>
                            </a:rPr>
                          </m:ctrlPr>
                        </m:fPr>
                        <m:num>
                          <m:sSup>
                            <m:sSupPr>
                              <m:ctrlPr>
                                <a:rPr lang="en-US" altLang="zh-CN" b="0" i="1" smtClean="0">
                                  <a:latin typeface="Cambria Math"/>
                                  <a:ea typeface="Cambria Math"/>
                                </a:rPr>
                              </m:ctrlPr>
                            </m:sSupPr>
                            <m:e>
                              <m:r>
                                <a:rPr lang="en-US" altLang="zh-CN" b="0" i="1" smtClean="0">
                                  <a:latin typeface="Cambria Math"/>
                                  <a:ea typeface="Cambria Math"/>
                                </a:rPr>
                                <m:t>𝑙</m:t>
                              </m:r>
                            </m:e>
                            <m:sup>
                              <m:r>
                                <a:rPr lang="en-US" altLang="zh-CN" b="0" i="1" smtClean="0">
                                  <a:latin typeface="Cambria Math"/>
                                  <a:ea typeface="Cambria Math"/>
                                </a:rPr>
                                <m:t>2</m:t>
                              </m:r>
                            </m:sup>
                          </m:sSup>
                        </m:num>
                        <m:den>
                          <m:r>
                            <a:rPr lang="en-US" altLang="zh-CN" b="0" i="1" smtClean="0">
                              <a:latin typeface="Cambria Math"/>
                              <a:ea typeface="Cambria Math"/>
                            </a:rPr>
                            <m:t>4</m:t>
                          </m:r>
                        </m:den>
                      </m:f>
                      <m:sSup>
                        <m:sSupPr>
                          <m:ctrlPr>
                            <a:rPr lang="en-US" altLang="zh-CN" b="0" i="1" smtClean="0">
                              <a:latin typeface="Cambria Math"/>
                              <a:ea typeface="Cambria Math"/>
                            </a:rPr>
                          </m:ctrlPr>
                        </m:sSupPr>
                        <m:e>
                          <m:r>
                            <m:rPr>
                              <m:sty m:val="p"/>
                            </m:rPr>
                            <a:rPr lang="en-US" altLang="zh-CN" i="1">
                              <a:latin typeface="Cambria Math"/>
                              <a:ea typeface="Cambria Math"/>
                            </a:rPr>
                            <m:t>cos</m:t>
                          </m:r>
                        </m:e>
                        <m:sup>
                          <m:r>
                            <a:rPr lang="en-US" altLang="zh-CN" b="0" i="1" smtClean="0">
                              <a:latin typeface="Cambria Math"/>
                              <a:ea typeface="Cambria Math"/>
                            </a:rPr>
                            <m:t>2</m:t>
                          </m:r>
                        </m:sup>
                      </m:sSup>
                      <m:r>
                        <a:rPr lang="en-US" altLang="zh-CN" b="0" i="1" smtClean="0">
                          <a:latin typeface="Cambria Math"/>
                          <a:ea typeface="Cambria Math"/>
                        </a:rPr>
                        <m:t>𝜃</m:t>
                      </m:r>
                      <m:r>
                        <a:rPr lang="en-US" altLang="zh-CN" b="0" i="1" smtClean="0">
                          <a:latin typeface="Cambria Math"/>
                          <a:ea typeface="Cambria Math"/>
                        </a:rPr>
                        <m:t>≈</m:t>
                      </m:r>
                      <m:sSup>
                        <m:sSupPr>
                          <m:ctrlPr>
                            <a:rPr lang="en-US" altLang="zh-CN" i="1">
                              <a:latin typeface="Cambria Math"/>
                              <a:ea typeface="Cambria Math"/>
                            </a:rPr>
                          </m:ctrlPr>
                        </m:sSupPr>
                        <m:e>
                          <m:r>
                            <a:rPr lang="en-US" altLang="zh-CN" i="1">
                              <a:latin typeface="Cambria Math"/>
                              <a:ea typeface="Cambria Math"/>
                            </a:rPr>
                            <m:t>𝑟</m:t>
                          </m:r>
                        </m:e>
                        <m:sup>
                          <m:r>
                            <a:rPr lang="en-US" altLang="zh-CN" i="1">
                              <a:latin typeface="Cambria Math"/>
                              <a:ea typeface="Cambria Math"/>
                            </a:rPr>
                            <m:t>2</m:t>
                          </m:r>
                        </m:sup>
                      </m:sSup>
                    </m:oMath>
                  </m:oMathPara>
                </a14:m>
                <a:endParaRPr lang="en-US" altLang="zh-CN" dirty="0" smtClean="0"/>
              </a:p>
              <a:p>
                <a:pPr marL="0" indent="0">
                  <a:buNone/>
                </a:pPr>
                <a14:m>
                  <m:oMathPara xmlns:m="http://schemas.openxmlformats.org/officeDocument/2006/math">
                    <m:oMathParaPr>
                      <m:jc m:val="left"/>
                    </m:oMathParaPr>
                    <m:oMath xmlns:m="http://schemas.openxmlformats.org/officeDocument/2006/math">
                      <m:sSub>
                        <m:sSubPr>
                          <m:ctrlPr>
                            <a:rPr lang="en-US" altLang="zh-CN" i="1" smtClean="0">
                              <a:latin typeface="Cambria Math"/>
                            </a:rPr>
                          </m:ctrlPr>
                        </m:sSubPr>
                        <m:e>
                          <m:r>
                            <a:rPr lang="en-US" altLang="zh-CN" b="0" i="1" smtClean="0">
                              <a:latin typeface="Cambria Math"/>
                            </a:rPr>
                            <m:t>𝑈</m:t>
                          </m:r>
                        </m:e>
                        <m:sub>
                          <m:r>
                            <a:rPr lang="en-US" altLang="zh-CN" b="0" i="1" smtClean="0">
                              <a:latin typeface="Cambria Math"/>
                            </a:rPr>
                            <m:t>𝐴</m:t>
                          </m:r>
                        </m:sub>
                      </m:sSub>
                      <m:r>
                        <a:rPr lang="en-US" altLang="zh-CN" b="0" i="1" smtClean="0">
                          <a:latin typeface="Cambria Math"/>
                        </a:rPr>
                        <m:t>=</m:t>
                      </m:r>
                      <m:r>
                        <a:rPr lang="en-US" altLang="zh-CN" b="0" i="1" smtClean="0">
                          <a:latin typeface="Cambria Math"/>
                        </a:rPr>
                        <m:t>𝑘𝑞</m:t>
                      </m:r>
                      <m:f>
                        <m:fPr>
                          <m:ctrlPr>
                            <a:rPr lang="en-US" altLang="zh-CN" b="0" i="1" smtClean="0">
                              <a:latin typeface="Cambria Math"/>
                            </a:rPr>
                          </m:ctrlPr>
                        </m:fPr>
                        <m:num>
                          <m:r>
                            <a:rPr lang="en-US" altLang="zh-CN" b="0" i="1" smtClean="0">
                              <a:latin typeface="Cambria Math"/>
                            </a:rPr>
                            <m:t>𝑙</m:t>
                          </m:r>
                          <m:func>
                            <m:funcPr>
                              <m:ctrlPr>
                                <a:rPr lang="en-US" altLang="zh-CN" b="0" i="1" smtClean="0">
                                  <a:latin typeface="Cambria Math"/>
                                </a:rPr>
                              </m:ctrlPr>
                            </m:funcPr>
                            <m:fName>
                              <m:r>
                                <m:rPr>
                                  <m:sty m:val="p"/>
                                </m:rPr>
                                <a:rPr lang="en-US" altLang="zh-CN" b="0" i="0" smtClean="0">
                                  <a:latin typeface="Cambria Math"/>
                                </a:rPr>
                                <m:t>cos</m:t>
                              </m:r>
                            </m:fName>
                            <m:e>
                              <m:r>
                                <a:rPr lang="zh-CN" altLang="en-US" b="0" i="1" smtClean="0">
                                  <a:latin typeface="Cambria Math"/>
                                </a:rPr>
                                <m:t>𝜃</m:t>
                              </m:r>
                            </m:e>
                          </m:func>
                        </m:num>
                        <m:den>
                          <m:sSup>
                            <m:sSupPr>
                              <m:ctrlPr>
                                <a:rPr lang="en-US" altLang="zh-CN" b="0" i="1" smtClean="0">
                                  <a:latin typeface="Cambria Math"/>
                                </a:rPr>
                              </m:ctrlPr>
                            </m:sSupPr>
                            <m:e>
                              <m:r>
                                <a:rPr lang="en-US" altLang="zh-CN" b="0" i="1" smtClean="0">
                                  <a:latin typeface="Cambria Math"/>
                                </a:rPr>
                                <m:t>𝑟</m:t>
                              </m:r>
                            </m:e>
                            <m:sup>
                              <m:r>
                                <a:rPr lang="en-US" altLang="zh-CN" b="0" i="1" smtClean="0">
                                  <a:latin typeface="Cambria Math"/>
                                </a:rPr>
                                <m:t>2</m:t>
                              </m:r>
                            </m:sup>
                          </m:sSup>
                        </m:den>
                      </m:f>
                      <m:r>
                        <a:rPr lang="en-US" altLang="zh-CN" b="0" i="0" smtClean="0">
                          <a:latin typeface="Cambria Math"/>
                        </a:rPr>
                        <m:t>=</m:t>
                      </m:r>
                      <m:r>
                        <m:rPr>
                          <m:sty m:val="p"/>
                        </m:rPr>
                        <a:rPr lang="en-US" altLang="zh-CN" b="0" i="0" smtClean="0">
                          <a:latin typeface="Cambria Math"/>
                        </a:rPr>
                        <m:t>k</m:t>
                      </m:r>
                      <m:f>
                        <m:fPr>
                          <m:ctrlPr>
                            <a:rPr lang="en-US" altLang="zh-CN" b="0" i="1" smtClean="0">
                              <a:latin typeface="Cambria Math"/>
                            </a:rPr>
                          </m:ctrlPr>
                        </m:fPr>
                        <m:num>
                          <m:r>
                            <a:rPr lang="en-US" altLang="zh-CN" b="0" i="1" smtClean="0">
                              <a:latin typeface="Cambria Math"/>
                            </a:rPr>
                            <m:t>𝑃</m:t>
                          </m:r>
                          <m:func>
                            <m:funcPr>
                              <m:ctrlPr>
                                <a:rPr lang="en-US" altLang="zh-CN" b="0" i="1" smtClean="0">
                                  <a:latin typeface="Cambria Math"/>
                                </a:rPr>
                              </m:ctrlPr>
                            </m:funcPr>
                            <m:fName>
                              <m:r>
                                <m:rPr>
                                  <m:sty m:val="p"/>
                                </m:rPr>
                                <a:rPr lang="en-US" altLang="zh-CN" b="0" i="0" smtClean="0">
                                  <a:latin typeface="Cambria Math"/>
                                </a:rPr>
                                <m:t>cos</m:t>
                              </m:r>
                            </m:fName>
                            <m:e>
                              <m:r>
                                <a:rPr lang="zh-CN" altLang="en-US" b="0" i="1" smtClean="0">
                                  <a:latin typeface="Cambria Math"/>
                                </a:rPr>
                                <m:t>𝜃</m:t>
                              </m:r>
                            </m:e>
                          </m:func>
                        </m:num>
                        <m:den>
                          <m:sSup>
                            <m:sSupPr>
                              <m:ctrlPr>
                                <a:rPr lang="en-US" altLang="zh-CN" b="0" i="1" smtClean="0">
                                  <a:latin typeface="Cambria Math"/>
                                </a:rPr>
                              </m:ctrlPr>
                            </m:sSupPr>
                            <m:e>
                              <m:r>
                                <a:rPr lang="en-US" altLang="zh-CN" b="0" i="1" smtClean="0">
                                  <a:latin typeface="Cambria Math"/>
                                </a:rPr>
                                <m:t>𝑟</m:t>
                              </m:r>
                            </m:e>
                            <m:sup>
                              <m:r>
                                <a:rPr lang="en-US" altLang="zh-CN" b="0" i="1" smtClean="0">
                                  <a:latin typeface="Cambria Math"/>
                                </a:rPr>
                                <m:t>2</m:t>
                              </m:r>
                            </m:sup>
                          </m:sSup>
                        </m:den>
                      </m:f>
                      <m:r>
                        <a:rPr lang="en-US" altLang="zh-CN" b="0" i="1" smtClean="0">
                          <a:latin typeface="Cambria Math"/>
                        </a:rPr>
                        <m:t>=</m:t>
                      </m:r>
                      <m:r>
                        <a:rPr lang="en-US" altLang="zh-CN" b="0" i="1" smtClean="0">
                          <a:latin typeface="Cambria Math"/>
                        </a:rPr>
                        <m:t>𝑘</m:t>
                      </m:r>
                      <m:f>
                        <m:fPr>
                          <m:ctrlPr>
                            <a:rPr lang="en-US" altLang="zh-CN" b="0" i="1" smtClean="0">
                              <a:latin typeface="Cambria Math"/>
                            </a:rPr>
                          </m:ctrlPr>
                        </m:fPr>
                        <m:num>
                          <m:acc>
                            <m:accPr>
                              <m:chr m:val="⃗"/>
                              <m:ctrlPr>
                                <a:rPr lang="en-US" altLang="zh-CN" b="0" i="1" smtClean="0">
                                  <a:latin typeface="Cambria Math"/>
                                </a:rPr>
                              </m:ctrlPr>
                            </m:accPr>
                            <m:e>
                              <m:r>
                                <a:rPr lang="en-US" altLang="zh-CN" b="0" i="1" smtClean="0">
                                  <a:latin typeface="Cambria Math"/>
                                </a:rPr>
                                <m:t>𝑃</m:t>
                              </m:r>
                            </m:e>
                          </m:acc>
                          <m:r>
                            <a:rPr lang="en-US" altLang="zh-CN" b="0" i="1" smtClean="0">
                              <a:latin typeface="Cambria Math"/>
                              <a:ea typeface="Cambria Math"/>
                            </a:rPr>
                            <m:t>⋅</m:t>
                          </m:r>
                          <m:acc>
                            <m:accPr>
                              <m:chr m:val="⃗"/>
                              <m:ctrlPr>
                                <a:rPr lang="en-US" altLang="zh-CN" b="0" i="1" smtClean="0">
                                  <a:latin typeface="Cambria Math"/>
                                  <a:ea typeface="Cambria Math"/>
                                </a:rPr>
                              </m:ctrlPr>
                            </m:accPr>
                            <m:e>
                              <m:r>
                                <a:rPr lang="en-US" altLang="zh-CN" b="0" i="1" smtClean="0">
                                  <a:latin typeface="Cambria Math"/>
                                  <a:ea typeface="Cambria Math"/>
                                </a:rPr>
                                <m:t>𝑟</m:t>
                              </m:r>
                            </m:e>
                          </m:acc>
                        </m:num>
                        <m:den>
                          <m:sSup>
                            <m:sSupPr>
                              <m:ctrlPr>
                                <a:rPr lang="en-US" altLang="zh-CN" b="0" i="1" smtClean="0">
                                  <a:latin typeface="Cambria Math"/>
                                </a:rPr>
                              </m:ctrlPr>
                            </m:sSupPr>
                            <m:e>
                              <m:r>
                                <a:rPr lang="en-US" altLang="zh-CN" b="0" i="1" smtClean="0">
                                  <a:latin typeface="Cambria Math"/>
                                </a:rPr>
                                <m:t>𝑟</m:t>
                              </m:r>
                            </m:e>
                            <m:sup>
                              <m:r>
                                <a:rPr lang="en-US" altLang="zh-CN" b="0" i="1" smtClean="0">
                                  <a:latin typeface="Cambria Math"/>
                                </a:rPr>
                                <m:t>3</m:t>
                              </m:r>
                            </m:sup>
                          </m:sSup>
                        </m:den>
                      </m:f>
                    </m:oMath>
                  </m:oMathPara>
                </a14:m>
                <a:endParaRPr lang="en-US" altLang="zh-CN" dirty="0" smtClean="0"/>
              </a:p>
              <a:p>
                <a:pPr marL="0" indent="0">
                  <a:buNone/>
                </a:pPr>
                <a14:m>
                  <m:oMathPara xmlns:m="http://schemas.openxmlformats.org/officeDocument/2006/math">
                    <m:oMathParaPr>
                      <m:jc m:val="left"/>
                    </m:oMathParaPr>
                    <m:oMath xmlns:m="http://schemas.openxmlformats.org/officeDocument/2006/math">
                      <m:sSub>
                        <m:sSubPr>
                          <m:ctrlPr>
                            <a:rPr lang="en-US" altLang="zh-CN" i="1" smtClean="0">
                              <a:latin typeface="Cambria Math"/>
                            </a:rPr>
                          </m:ctrlPr>
                        </m:sSubPr>
                        <m:e>
                          <m:r>
                            <a:rPr lang="en-US" altLang="zh-CN" b="0" i="1" smtClean="0">
                              <a:latin typeface="Cambria Math"/>
                            </a:rPr>
                            <m:t>𝐸</m:t>
                          </m:r>
                        </m:e>
                        <m:sub>
                          <m:r>
                            <a:rPr lang="en-US" altLang="zh-CN" b="0" i="1" smtClean="0">
                              <a:latin typeface="Cambria Math"/>
                            </a:rPr>
                            <m:t>𝑟</m:t>
                          </m:r>
                        </m:sub>
                      </m:sSub>
                      <m:r>
                        <a:rPr lang="en-US" altLang="zh-CN" b="0" i="1" smtClean="0">
                          <a:latin typeface="Cambria Math"/>
                        </a:rPr>
                        <m:t>=−</m:t>
                      </m:r>
                      <m:f>
                        <m:fPr>
                          <m:ctrlPr>
                            <a:rPr lang="en-US" altLang="zh-CN" b="0" i="1" smtClean="0">
                              <a:latin typeface="Cambria Math"/>
                            </a:rPr>
                          </m:ctrlPr>
                        </m:fPr>
                        <m:num>
                          <m:r>
                            <a:rPr lang="en-US" altLang="zh-CN" b="0" i="1" smtClean="0">
                              <a:latin typeface="Cambria Math"/>
                              <a:ea typeface="Cambria Math"/>
                            </a:rPr>
                            <m:t>𝜕</m:t>
                          </m:r>
                          <m:r>
                            <a:rPr lang="en-US" altLang="zh-CN" b="0" i="1" smtClean="0">
                              <a:latin typeface="Cambria Math"/>
                              <a:ea typeface="Cambria Math"/>
                            </a:rPr>
                            <m:t>𝑈</m:t>
                          </m:r>
                        </m:num>
                        <m:den>
                          <m:r>
                            <a:rPr lang="en-US" altLang="zh-CN" b="0" i="1" smtClean="0">
                              <a:latin typeface="Cambria Math"/>
                              <a:ea typeface="Cambria Math"/>
                            </a:rPr>
                            <m:t>𝜕</m:t>
                          </m:r>
                          <m:r>
                            <a:rPr lang="en-US" altLang="zh-CN" b="0" i="1" smtClean="0">
                              <a:latin typeface="Cambria Math"/>
                              <a:ea typeface="Cambria Math"/>
                            </a:rPr>
                            <m:t>𝑟</m:t>
                          </m:r>
                        </m:den>
                      </m:f>
                      <m:r>
                        <a:rPr lang="en-US" altLang="zh-CN" b="0" i="1" smtClean="0">
                          <a:latin typeface="Cambria Math"/>
                        </a:rPr>
                        <m:t>=</m:t>
                      </m:r>
                      <m:r>
                        <a:rPr lang="en-US" altLang="zh-CN" b="0" i="1" smtClean="0">
                          <a:latin typeface="Cambria Math"/>
                        </a:rPr>
                        <m:t>𝑘</m:t>
                      </m:r>
                      <m:f>
                        <m:fPr>
                          <m:ctrlPr>
                            <a:rPr lang="en-US" altLang="zh-CN" b="0" i="1" smtClean="0">
                              <a:latin typeface="Cambria Math"/>
                            </a:rPr>
                          </m:ctrlPr>
                        </m:fPr>
                        <m:num>
                          <m:r>
                            <a:rPr lang="en-US" altLang="zh-CN" b="0" i="1" smtClean="0">
                              <a:latin typeface="Cambria Math"/>
                            </a:rPr>
                            <m:t>2</m:t>
                          </m:r>
                          <m:r>
                            <a:rPr lang="en-US" altLang="zh-CN" b="0" i="1" smtClean="0">
                              <a:latin typeface="Cambria Math"/>
                            </a:rPr>
                            <m:t>𝑃</m:t>
                          </m:r>
                          <m:func>
                            <m:funcPr>
                              <m:ctrlPr>
                                <a:rPr lang="en-US" altLang="zh-CN" i="1">
                                  <a:latin typeface="Cambria Math"/>
                                </a:rPr>
                              </m:ctrlPr>
                            </m:funcPr>
                            <m:fName>
                              <m:r>
                                <m:rPr>
                                  <m:sty m:val="p"/>
                                </m:rPr>
                                <a:rPr lang="en-US" altLang="zh-CN">
                                  <a:latin typeface="Cambria Math"/>
                                </a:rPr>
                                <m:t>cos</m:t>
                              </m:r>
                            </m:fName>
                            <m:e>
                              <m:r>
                                <a:rPr lang="zh-CN" altLang="en-US" i="1">
                                  <a:latin typeface="Cambria Math"/>
                                </a:rPr>
                                <m:t>𝜃</m:t>
                              </m:r>
                            </m:e>
                          </m:func>
                        </m:num>
                        <m:den>
                          <m:sSup>
                            <m:sSupPr>
                              <m:ctrlPr>
                                <a:rPr lang="en-US" altLang="zh-CN" b="0" i="1" smtClean="0">
                                  <a:latin typeface="Cambria Math"/>
                                </a:rPr>
                              </m:ctrlPr>
                            </m:sSupPr>
                            <m:e>
                              <m:r>
                                <a:rPr lang="en-US" altLang="zh-CN" b="0" i="1" smtClean="0">
                                  <a:latin typeface="Cambria Math"/>
                                </a:rPr>
                                <m:t>𝑟</m:t>
                              </m:r>
                            </m:e>
                            <m:sup>
                              <m:r>
                                <a:rPr lang="en-US" altLang="zh-CN" b="0" i="1" smtClean="0">
                                  <a:latin typeface="Cambria Math"/>
                                </a:rPr>
                                <m:t>3</m:t>
                              </m:r>
                            </m:sup>
                          </m:sSup>
                        </m:den>
                      </m:f>
                      <m:r>
                        <a:rPr lang="zh-CN" altLang="en-US" b="0" i="1" smtClean="0">
                          <a:latin typeface="Cambria Math"/>
                        </a:rPr>
                        <m:t>，</m:t>
                      </m:r>
                      <m:sSub>
                        <m:sSubPr>
                          <m:ctrlPr>
                            <a:rPr lang="en-US" altLang="zh-CN" i="1" smtClean="0">
                              <a:latin typeface="Cambria Math"/>
                            </a:rPr>
                          </m:ctrlPr>
                        </m:sSubPr>
                        <m:e>
                          <m:r>
                            <a:rPr lang="en-US" altLang="zh-CN" b="0" i="1" smtClean="0">
                              <a:latin typeface="Cambria Math"/>
                            </a:rPr>
                            <m:t>𝐸</m:t>
                          </m:r>
                        </m:e>
                        <m:sub>
                          <m:r>
                            <a:rPr lang="en-US" altLang="zh-CN" i="1" smtClean="0">
                              <a:latin typeface="Cambria Math"/>
                              <a:ea typeface="Cambria Math"/>
                            </a:rPr>
                            <m:t>𝜃</m:t>
                          </m:r>
                        </m:sub>
                      </m:sSub>
                      <m:r>
                        <a:rPr lang="en-US" altLang="zh-CN" b="0" i="1" smtClean="0">
                          <a:latin typeface="Cambria Math"/>
                        </a:rPr>
                        <m:t>=−</m:t>
                      </m:r>
                      <m:f>
                        <m:fPr>
                          <m:ctrlPr>
                            <a:rPr lang="en-US" altLang="zh-CN" b="0" i="1" smtClean="0">
                              <a:latin typeface="Cambria Math"/>
                            </a:rPr>
                          </m:ctrlPr>
                        </m:fPr>
                        <m:num>
                          <m:r>
                            <a:rPr lang="en-US" altLang="zh-CN" b="0" i="1" smtClean="0">
                              <a:latin typeface="Cambria Math"/>
                            </a:rPr>
                            <m:t>1</m:t>
                          </m:r>
                        </m:num>
                        <m:den>
                          <m:r>
                            <a:rPr lang="en-US" altLang="zh-CN" b="0" i="1" smtClean="0">
                              <a:latin typeface="Cambria Math"/>
                            </a:rPr>
                            <m:t>𝑟</m:t>
                          </m:r>
                        </m:den>
                      </m:f>
                      <m:f>
                        <m:fPr>
                          <m:ctrlPr>
                            <a:rPr lang="en-US" altLang="zh-CN" b="0" i="1" smtClean="0">
                              <a:latin typeface="Cambria Math"/>
                            </a:rPr>
                          </m:ctrlPr>
                        </m:fPr>
                        <m:num>
                          <m:r>
                            <a:rPr lang="en-US" altLang="zh-CN" b="0" i="1" smtClean="0">
                              <a:latin typeface="Cambria Math"/>
                              <a:ea typeface="Cambria Math"/>
                            </a:rPr>
                            <m:t>𝜕</m:t>
                          </m:r>
                          <m:r>
                            <a:rPr lang="en-US" altLang="zh-CN" b="0" i="1" smtClean="0">
                              <a:latin typeface="Cambria Math"/>
                              <a:ea typeface="Cambria Math"/>
                            </a:rPr>
                            <m:t>𝑈</m:t>
                          </m:r>
                        </m:num>
                        <m:den>
                          <m:r>
                            <a:rPr lang="en-US" altLang="zh-CN" b="0" i="1" smtClean="0">
                              <a:latin typeface="Cambria Math"/>
                              <a:ea typeface="Cambria Math"/>
                            </a:rPr>
                            <m:t>𝜕𝜃</m:t>
                          </m:r>
                        </m:den>
                      </m:f>
                      <m:r>
                        <a:rPr lang="en-US" altLang="zh-CN" b="0" i="1" smtClean="0">
                          <a:latin typeface="Cambria Math"/>
                        </a:rPr>
                        <m:t>=</m:t>
                      </m:r>
                      <m:r>
                        <a:rPr lang="en-US" altLang="zh-CN" b="0" i="1" smtClean="0">
                          <a:latin typeface="Cambria Math"/>
                        </a:rPr>
                        <m:t>𝑘</m:t>
                      </m:r>
                      <m:f>
                        <m:fPr>
                          <m:ctrlPr>
                            <a:rPr lang="en-US" altLang="zh-CN" b="0" i="1" smtClean="0">
                              <a:latin typeface="Cambria Math"/>
                            </a:rPr>
                          </m:ctrlPr>
                        </m:fPr>
                        <m:num>
                          <m:r>
                            <a:rPr lang="en-US" altLang="zh-CN" b="0" i="1" smtClean="0">
                              <a:latin typeface="Cambria Math"/>
                            </a:rPr>
                            <m:t>𝑃𝑠𝑖𝑛</m:t>
                          </m:r>
                          <m:r>
                            <a:rPr lang="en-US" altLang="zh-CN" b="0" i="1" smtClean="0">
                              <a:latin typeface="Cambria Math"/>
                              <a:ea typeface="Cambria Math"/>
                            </a:rPr>
                            <m:t>𝜃</m:t>
                          </m:r>
                        </m:num>
                        <m:den>
                          <m:sSup>
                            <m:sSupPr>
                              <m:ctrlPr>
                                <a:rPr lang="en-US" altLang="zh-CN" b="0" i="1" smtClean="0">
                                  <a:latin typeface="Cambria Math"/>
                                </a:rPr>
                              </m:ctrlPr>
                            </m:sSupPr>
                            <m:e>
                              <m:r>
                                <a:rPr lang="en-US" altLang="zh-CN" b="0" i="1" smtClean="0">
                                  <a:latin typeface="Cambria Math"/>
                                </a:rPr>
                                <m:t>𝑟</m:t>
                              </m:r>
                            </m:e>
                            <m:sup>
                              <m:r>
                                <a:rPr lang="en-US" altLang="zh-CN" b="0" i="1" smtClean="0">
                                  <a:latin typeface="Cambria Math"/>
                                </a:rPr>
                                <m:t>3</m:t>
                              </m:r>
                            </m:sup>
                          </m:sSup>
                        </m:den>
                      </m:f>
                    </m:oMath>
                  </m:oMathPara>
                </a14:m>
                <a:endParaRPr lang="en-US" altLang="zh-CN" b="0" dirty="0" smtClean="0"/>
              </a:p>
              <a:p>
                <a:pPr marL="0" indent="0">
                  <a:buNone/>
                </a:pPr>
                <a14:m>
                  <m:oMathPara xmlns:m="http://schemas.openxmlformats.org/officeDocument/2006/math">
                    <m:oMathParaPr>
                      <m:jc m:val="left"/>
                    </m:oMathParaPr>
                    <m:oMath xmlns:m="http://schemas.openxmlformats.org/officeDocument/2006/math">
                      <m:sSub>
                        <m:sSubPr>
                          <m:ctrlPr>
                            <a:rPr lang="en-US" altLang="zh-CN" i="1" smtClean="0">
                              <a:latin typeface="Cambria Math"/>
                            </a:rPr>
                          </m:ctrlPr>
                        </m:sSubPr>
                        <m:e>
                          <m:r>
                            <a:rPr lang="en-US" altLang="zh-CN" b="0" i="1" smtClean="0">
                              <a:latin typeface="Cambria Math"/>
                            </a:rPr>
                            <m:t>𝐸</m:t>
                          </m:r>
                        </m:e>
                        <m:sub>
                          <m:r>
                            <a:rPr lang="en-US" altLang="zh-CN" i="1" smtClean="0">
                              <a:latin typeface="Cambria Math"/>
                              <a:ea typeface="Cambria Math"/>
                            </a:rPr>
                            <m:t>𝜑</m:t>
                          </m:r>
                        </m:sub>
                      </m:sSub>
                      <m:r>
                        <a:rPr lang="en-US" altLang="zh-CN" b="0" i="1" smtClean="0">
                          <a:latin typeface="Cambria Math"/>
                        </a:rPr>
                        <m:t>=−</m:t>
                      </m:r>
                      <m:f>
                        <m:fPr>
                          <m:ctrlPr>
                            <a:rPr lang="en-US" altLang="zh-CN" b="0" i="1" smtClean="0">
                              <a:latin typeface="Cambria Math"/>
                            </a:rPr>
                          </m:ctrlPr>
                        </m:fPr>
                        <m:num>
                          <m:r>
                            <a:rPr lang="en-US" altLang="zh-CN" b="0" i="1" smtClean="0">
                              <a:latin typeface="Cambria Math"/>
                            </a:rPr>
                            <m:t>1</m:t>
                          </m:r>
                        </m:num>
                        <m:den>
                          <m:r>
                            <a:rPr lang="en-US" altLang="zh-CN" b="0" i="1" smtClean="0">
                              <a:latin typeface="Cambria Math"/>
                            </a:rPr>
                            <m:t>𝑟𝑠𝑖𝑛</m:t>
                          </m:r>
                          <m:r>
                            <a:rPr lang="en-US" altLang="zh-CN" b="0" i="1" smtClean="0">
                              <a:latin typeface="Cambria Math"/>
                              <a:ea typeface="Cambria Math"/>
                            </a:rPr>
                            <m:t>𝜃</m:t>
                          </m:r>
                        </m:den>
                      </m:f>
                      <m:f>
                        <m:fPr>
                          <m:ctrlPr>
                            <a:rPr lang="en-US" altLang="zh-CN" b="0" i="1" smtClean="0">
                              <a:latin typeface="Cambria Math"/>
                            </a:rPr>
                          </m:ctrlPr>
                        </m:fPr>
                        <m:num>
                          <m:r>
                            <a:rPr lang="en-US" altLang="zh-CN" b="0" i="1" smtClean="0">
                              <a:latin typeface="Cambria Math"/>
                              <a:ea typeface="Cambria Math"/>
                            </a:rPr>
                            <m:t>𝜕</m:t>
                          </m:r>
                          <m:r>
                            <a:rPr lang="en-US" altLang="zh-CN" b="0" i="1" smtClean="0">
                              <a:latin typeface="Cambria Math"/>
                              <a:ea typeface="Cambria Math"/>
                            </a:rPr>
                            <m:t>𝑈</m:t>
                          </m:r>
                        </m:num>
                        <m:den>
                          <m:r>
                            <a:rPr lang="en-US" altLang="zh-CN" b="0" i="1" smtClean="0">
                              <a:latin typeface="Cambria Math"/>
                              <a:ea typeface="Cambria Math"/>
                            </a:rPr>
                            <m:t>𝜕𝜑</m:t>
                          </m:r>
                        </m:den>
                      </m:f>
                      <m:r>
                        <a:rPr lang="en-US" altLang="zh-CN" b="0" i="1" smtClean="0">
                          <a:latin typeface="Cambria Math"/>
                        </a:rPr>
                        <m:t>=0</m:t>
                      </m:r>
                    </m:oMath>
                  </m:oMathPara>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764704"/>
                <a:ext cx="8964488" cy="5904656"/>
              </a:xfrm>
              <a:blipFill rotWithShape="1">
                <a:blip r:embed="rId3"/>
                <a:stretch>
                  <a:fillRect l="-1700" t="-18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8488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80920" cy="5832648"/>
              </a:xfrm>
            </p:spPr>
            <p:txBody>
              <a:bodyPr/>
              <a:lstStyle/>
              <a:p>
                <a:pPr marL="0" indent="0">
                  <a:buNone/>
                </a:pPr>
                <a:r>
                  <a:rPr lang="zh-CN" altLang="en-US" dirty="0" smtClean="0"/>
                  <a:t>例</a:t>
                </a:r>
                <a:r>
                  <a:rPr lang="en-US" altLang="zh-CN" dirty="0" smtClean="0"/>
                  <a:t>3</a:t>
                </a:r>
                <a:r>
                  <a:rPr lang="zh-CN" altLang="en-US" dirty="0" smtClean="0"/>
                  <a:t>、半径为</a:t>
                </a:r>
                <a:r>
                  <a:rPr lang="en-US" altLang="zh-CN" dirty="0" smtClean="0"/>
                  <a:t>R</a:t>
                </a:r>
                <a:r>
                  <a:rPr lang="zh-CN" altLang="en-US" dirty="0" smtClean="0"/>
                  <a:t>的圆环均匀带电，总电量为</a:t>
                </a:r>
                <a:r>
                  <a:rPr lang="en-US" altLang="zh-CN" dirty="0" smtClean="0"/>
                  <a:t>q</a:t>
                </a:r>
                <a:r>
                  <a:rPr lang="zh-CN" altLang="en-US" dirty="0" smtClean="0"/>
                  <a:t>，求其轴线上的电位分布。</a:t>
                </a:r>
                <a:endParaRPr lang="en-US" altLang="zh-CN" dirty="0" smtClean="0"/>
              </a:p>
              <a:p>
                <a:pPr marL="0" indent="0">
                  <a:buNone/>
                </a:pPr>
                <a:r>
                  <a:rPr lang="zh-CN" altLang="en-US" dirty="0" smtClean="0"/>
                  <a:t>解：在圆环上，任取一段线元</a:t>
                </a:r>
                <a14:m>
                  <m:oMath xmlns:m="http://schemas.openxmlformats.org/officeDocument/2006/math">
                    <m:r>
                      <a:rPr lang="en-US" altLang="zh-CN" b="0" i="1" smtClean="0">
                        <a:latin typeface="Cambria Math"/>
                      </a:rPr>
                      <m:t>𝑑𝑙</m:t>
                    </m:r>
                    <m:r>
                      <a:rPr lang="en-US" altLang="zh-CN" b="0" i="1" smtClean="0">
                        <a:latin typeface="Cambria Math"/>
                      </a:rPr>
                      <m:t>,</m:t>
                    </m:r>
                  </m:oMath>
                </a14:m>
                <a:endParaRPr lang="en-US" altLang="zh-CN" b="0" dirty="0" smtClean="0"/>
              </a:p>
              <a:p>
                <a:pPr marL="0" indent="0">
                  <a:buNone/>
                </a:pPr>
                <a:r>
                  <a:rPr lang="zh-CN" altLang="en-US" dirty="0" smtClean="0"/>
                  <a:t>带电量为</a:t>
                </a:r>
                <a14:m>
                  <m:oMath xmlns:m="http://schemas.openxmlformats.org/officeDocument/2006/math">
                    <m:r>
                      <a:rPr lang="en-US" altLang="zh-CN" b="0" i="1" smtClean="0">
                        <a:latin typeface="Cambria Math"/>
                      </a:rPr>
                      <m:t>𝑑𝑞</m:t>
                    </m:r>
                    <m:r>
                      <a:rPr lang="en-US" altLang="zh-CN" b="0" i="1" smtClean="0">
                        <a:latin typeface="Cambria Math"/>
                      </a:rPr>
                      <m:t>=</m:t>
                    </m:r>
                    <m:r>
                      <a:rPr lang="zh-CN" altLang="en-US" b="0" i="1" smtClean="0">
                        <a:latin typeface="Cambria Math"/>
                      </a:rPr>
                      <m:t>𝜆</m:t>
                    </m:r>
                    <m:r>
                      <a:rPr lang="en-US" altLang="zh-CN" b="0" i="1" smtClean="0">
                        <a:latin typeface="Cambria Math"/>
                      </a:rPr>
                      <m:t>𝑑𝑙</m:t>
                    </m:r>
                    <m:r>
                      <a:rPr lang="en-US" altLang="zh-CN" b="0" i="1" smtClean="0">
                        <a:latin typeface="Cambria Math"/>
                      </a:rPr>
                      <m:t>=</m:t>
                    </m:r>
                    <m:f>
                      <m:fPr>
                        <m:ctrlPr>
                          <a:rPr lang="en-US" altLang="zh-CN" b="0" i="1" smtClean="0">
                            <a:latin typeface="Cambria Math"/>
                          </a:rPr>
                        </m:ctrlPr>
                      </m:fPr>
                      <m:num>
                        <m:r>
                          <a:rPr lang="en-US" altLang="zh-CN" b="0" i="1" smtClean="0">
                            <a:latin typeface="Cambria Math"/>
                          </a:rPr>
                          <m:t>𝑞</m:t>
                        </m:r>
                      </m:num>
                      <m:den>
                        <m:r>
                          <a:rPr lang="en-US" altLang="zh-CN" b="0" i="1" smtClean="0">
                            <a:latin typeface="Cambria Math"/>
                          </a:rPr>
                          <m:t>2</m:t>
                        </m:r>
                        <m:r>
                          <a:rPr lang="zh-CN" altLang="en-US" b="0" i="1" smtClean="0">
                            <a:latin typeface="Cambria Math"/>
                          </a:rPr>
                          <m:t>𝜋</m:t>
                        </m:r>
                        <m:r>
                          <a:rPr lang="en-US" altLang="zh-CN" b="0" i="1" smtClean="0">
                            <a:latin typeface="Cambria Math"/>
                          </a:rPr>
                          <m:t>𝑅</m:t>
                        </m:r>
                      </m:den>
                    </m:f>
                    <m:r>
                      <a:rPr lang="en-US" altLang="zh-CN" b="0" i="1" smtClean="0">
                        <a:latin typeface="Cambria Math"/>
                      </a:rPr>
                      <m:t>𝑑𝑙</m:t>
                    </m:r>
                  </m:oMath>
                </a14:m>
                <a:endParaRPr lang="en-US" altLang="zh-CN" dirty="0" smtClean="0"/>
              </a:p>
              <a:p>
                <a:pPr marL="0" indent="0">
                  <a:buNone/>
                </a:pPr>
                <a:r>
                  <a:rPr lang="zh-CN" altLang="en-US" dirty="0" smtClean="0"/>
                  <a:t>此电荷元在圆环轴线上，离环心</a:t>
                </a:r>
                <a:endParaRPr lang="en-US" altLang="zh-CN" dirty="0" smtClean="0"/>
              </a:p>
              <a:p>
                <a:pPr marL="0" indent="0">
                  <a:buNone/>
                </a:pPr>
                <a:r>
                  <a:rPr lang="zh-CN" altLang="en-US" dirty="0" smtClean="0"/>
                  <a:t>为</a:t>
                </a:r>
                <a:r>
                  <a:rPr lang="en-US" altLang="zh-CN" dirty="0" smtClean="0"/>
                  <a:t>z</a:t>
                </a:r>
                <a:r>
                  <a:rPr lang="zh-CN" altLang="en-US" dirty="0" smtClean="0"/>
                  <a:t>的</a:t>
                </a:r>
                <a:r>
                  <a:rPr lang="en-US" altLang="zh-CN" dirty="0" smtClean="0"/>
                  <a:t>P</a:t>
                </a:r>
                <a:r>
                  <a:rPr lang="zh-CN" altLang="en-US" dirty="0" smtClean="0"/>
                  <a:t>点产生的电位为</a:t>
                </a:r>
                <a:endParaRPr lang="en-US" altLang="zh-CN" dirty="0" smtClean="0"/>
              </a:p>
              <a:p>
                <a:pPr marL="0" indent="0">
                  <a:buNone/>
                </a:pPr>
                <a14:m>
                  <m:oMathPara xmlns:m="http://schemas.openxmlformats.org/officeDocument/2006/math">
                    <m:oMathParaPr>
                      <m:jc m:val="left"/>
                    </m:oMathParaPr>
                    <m:oMath xmlns:m="http://schemas.openxmlformats.org/officeDocument/2006/math">
                      <m:r>
                        <a:rPr lang="en-US" altLang="zh-CN" b="0" i="1" smtClean="0">
                          <a:latin typeface="Cambria Math"/>
                        </a:rPr>
                        <m:t>𝑑</m:t>
                      </m:r>
                      <m:sSub>
                        <m:sSubPr>
                          <m:ctrlPr>
                            <a:rPr lang="en-US" altLang="zh-CN" b="0" i="1" smtClean="0">
                              <a:latin typeface="Cambria Math"/>
                            </a:rPr>
                          </m:ctrlPr>
                        </m:sSubPr>
                        <m:e>
                          <m:r>
                            <a:rPr lang="en-US" altLang="zh-CN" b="0" i="1" smtClean="0">
                              <a:latin typeface="Cambria Math"/>
                            </a:rPr>
                            <m:t>𝑈</m:t>
                          </m:r>
                        </m:e>
                        <m:sub>
                          <m:r>
                            <a:rPr lang="en-US" altLang="zh-CN" b="0" i="1" smtClean="0">
                              <a:latin typeface="Cambria Math"/>
                            </a:rPr>
                            <m:t>𝑃</m:t>
                          </m:r>
                        </m:sub>
                      </m:sSub>
                      <m:r>
                        <a:rPr lang="en-US" altLang="zh-CN" b="0" i="1" smtClean="0">
                          <a:latin typeface="Cambria Math"/>
                        </a:rPr>
                        <m:t>=</m:t>
                      </m:r>
                      <m:r>
                        <a:rPr lang="en-US" altLang="zh-CN" b="0" i="1" smtClean="0">
                          <a:latin typeface="Cambria Math"/>
                        </a:rPr>
                        <m:t>𝑘</m:t>
                      </m:r>
                      <m:f>
                        <m:fPr>
                          <m:ctrlPr>
                            <a:rPr lang="en-US" altLang="zh-CN" b="0" i="1" smtClean="0">
                              <a:latin typeface="Cambria Math"/>
                            </a:rPr>
                          </m:ctrlPr>
                        </m:fPr>
                        <m:num>
                          <m:r>
                            <a:rPr lang="en-US" altLang="zh-CN" b="0" i="1" smtClean="0">
                              <a:latin typeface="Cambria Math"/>
                            </a:rPr>
                            <m:t>𝑑𝑞</m:t>
                          </m:r>
                        </m:num>
                        <m:den>
                          <m:r>
                            <a:rPr lang="en-US" altLang="zh-CN" b="0" i="1" smtClean="0">
                              <a:latin typeface="Cambria Math"/>
                            </a:rPr>
                            <m:t>𝑟</m:t>
                          </m:r>
                        </m:den>
                      </m:f>
                      <m:r>
                        <a:rPr lang="en-US" altLang="zh-CN" b="0" i="1" smtClean="0">
                          <a:latin typeface="Cambria Math"/>
                        </a:rPr>
                        <m:t>=</m:t>
                      </m:r>
                      <m:r>
                        <a:rPr lang="en-US" altLang="zh-CN" b="0" i="1" smtClean="0">
                          <a:latin typeface="Cambria Math"/>
                        </a:rPr>
                        <m:t>𝑘</m:t>
                      </m:r>
                      <m:f>
                        <m:fPr>
                          <m:ctrlPr>
                            <a:rPr lang="en-US" altLang="zh-CN" b="0" i="1" smtClean="0">
                              <a:latin typeface="Cambria Math"/>
                            </a:rPr>
                          </m:ctrlPr>
                        </m:fPr>
                        <m:num>
                          <m:r>
                            <a:rPr lang="en-US" altLang="zh-CN" b="0" i="1" smtClean="0">
                              <a:latin typeface="Cambria Math"/>
                            </a:rPr>
                            <m:t>1</m:t>
                          </m:r>
                        </m:num>
                        <m:den>
                          <m:r>
                            <a:rPr lang="en-US" altLang="zh-CN" b="0" i="1" smtClean="0">
                              <a:latin typeface="Cambria Math"/>
                            </a:rPr>
                            <m:t>𝑟</m:t>
                          </m:r>
                        </m:den>
                      </m:f>
                      <m:r>
                        <a:rPr lang="en-US" altLang="zh-CN" b="0" i="1" smtClean="0">
                          <a:latin typeface="Cambria Math"/>
                          <a:ea typeface="Cambria Math"/>
                        </a:rPr>
                        <m:t>⋅</m:t>
                      </m:r>
                      <m:f>
                        <m:fPr>
                          <m:ctrlPr>
                            <a:rPr lang="en-US" altLang="zh-CN" b="0" i="1" smtClean="0">
                              <a:latin typeface="Cambria Math"/>
                              <a:ea typeface="Cambria Math"/>
                            </a:rPr>
                          </m:ctrlPr>
                        </m:fPr>
                        <m:num>
                          <m:r>
                            <a:rPr lang="en-US" altLang="zh-CN" b="0" i="1" smtClean="0">
                              <a:latin typeface="Cambria Math"/>
                              <a:ea typeface="Cambria Math"/>
                            </a:rPr>
                            <m:t>𝑞</m:t>
                          </m:r>
                        </m:num>
                        <m:den>
                          <m:r>
                            <a:rPr lang="en-US" altLang="zh-CN" b="0" i="1" smtClean="0">
                              <a:latin typeface="Cambria Math"/>
                              <a:ea typeface="Cambria Math"/>
                            </a:rPr>
                            <m:t>2</m:t>
                          </m:r>
                          <m:r>
                            <a:rPr lang="zh-CN" altLang="en-US" b="0" i="1" smtClean="0">
                              <a:latin typeface="Cambria Math"/>
                              <a:ea typeface="Cambria Math"/>
                            </a:rPr>
                            <m:t>𝜋</m:t>
                          </m:r>
                          <m:r>
                            <a:rPr lang="en-US" altLang="zh-CN" b="0" i="1" smtClean="0">
                              <a:latin typeface="Cambria Math"/>
                              <a:ea typeface="Cambria Math"/>
                            </a:rPr>
                            <m:t>𝑅</m:t>
                          </m:r>
                        </m:den>
                      </m:f>
                      <m:r>
                        <a:rPr lang="en-US" altLang="zh-CN" b="0" i="1" smtClean="0">
                          <a:latin typeface="Cambria Math"/>
                          <a:ea typeface="Cambria Math"/>
                        </a:rPr>
                        <m:t>𝑑𝑙</m:t>
                      </m:r>
                    </m:oMath>
                  </m:oMathPara>
                </a14:m>
                <a:endParaRPr lang="en-US" altLang="zh-CN" dirty="0" smtClean="0"/>
              </a:p>
              <a:p>
                <a:pPr marL="0" indent="0">
                  <a:buNone/>
                </a:pPr>
                <a:r>
                  <a:rPr lang="zh-CN" altLang="en-US" dirty="0" smtClean="0"/>
                  <a:t>其中</a:t>
                </a:r>
                <a14:m>
                  <m:oMath xmlns:m="http://schemas.openxmlformats.org/officeDocument/2006/math">
                    <m:r>
                      <a:rPr lang="en-US" altLang="zh-CN" b="0" i="1" smtClean="0">
                        <a:latin typeface="Cambria Math"/>
                      </a:rPr>
                      <m:t>𝑟</m:t>
                    </m:r>
                    <m:r>
                      <a:rPr lang="en-US" altLang="zh-CN" b="0" i="1" smtClean="0">
                        <a:latin typeface="Cambria Math"/>
                      </a:rPr>
                      <m:t>=</m:t>
                    </m:r>
                    <m:rad>
                      <m:radPr>
                        <m:degHide m:val="on"/>
                        <m:ctrlPr>
                          <a:rPr lang="en-US" altLang="zh-CN" b="0" i="1" smtClean="0">
                            <a:latin typeface="Cambria Math"/>
                          </a:rPr>
                        </m:ctrlPr>
                      </m:radPr>
                      <m:deg/>
                      <m:e>
                        <m:sSup>
                          <m:sSupPr>
                            <m:ctrlPr>
                              <a:rPr lang="en-US" altLang="zh-CN" b="0" i="1" smtClean="0">
                                <a:latin typeface="Cambria Math"/>
                              </a:rPr>
                            </m:ctrlPr>
                          </m:sSupPr>
                          <m:e>
                            <m:r>
                              <a:rPr lang="en-US" altLang="zh-CN" b="0" i="1" smtClean="0">
                                <a:latin typeface="Cambria Math"/>
                              </a:rPr>
                              <m:t>𝑅</m:t>
                            </m:r>
                          </m:e>
                          <m:sup>
                            <m:r>
                              <a:rPr lang="en-US" altLang="zh-CN" b="0" i="1" smtClean="0">
                                <a:latin typeface="Cambria Math"/>
                              </a:rPr>
                              <m:t>2</m:t>
                            </m:r>
                          </m:sup>
                        </m:sSup>
                        <m:r>
                          <a:rPr lang="en-US" altLang="zh-CN" b="0" i="1" smtClean="0">
                            <a:latin typeface="Cambria Math"/>
                          </a:rPr>
                          <m:t>+</m:t>
                        </m:r>
                        <m:sSup>
                          <m:sSupPr>
                            <m:ctrlPr>
                              <a:rPr lang="en-US" altLang="zh-CN" b="0" i="1" smtClean="0">
                                <a:latin typeface="Cambria Math"/>
                              </a:rPr>
                            </m:ctrlPr>
                          </m:sSupPr>
                          <m:e>
                            <m:r>
                              <a:rPr lang="en-US" altLang="zh-CN" b="0" i="1" smtClean="0">
                                <a:latin typeface="Cambria Math"/>
                              </a:rPr>
                              <m:t>𝑧</m:t>
                            </m:r>
                          </m:e>
                          <m:sup>
                            <m:r>
                              <a:rPr lang="en-US" altLang="zh-CN" b="0" i="1" smtClean="0">
                                <a:latin typeface="Cambria Math"/>
                              </a:rPr>
                              <m:t>2</m:t>
                            </m:r>
                          </m:sup>
                        </m:sSup>
                      </m:e>
                    </m:rad>
                  </m:oMath>
                </a14:m>
                <a:endParaRPr lang="en-US" altLang="zh-CN" dirty="0" smtClean="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80920" cy="5832648"/>
              </a:xfrm>
              <a:blipFill rotWithShape="1">
                <a:blip r:embed="rId4"/>
                <a:stretch>
                  <a:fillRect l="-1840" t="-1881" r="-368"/>
                </a:stretch>
              </a:blipFill>
            </p:spPr>
            <p:txBody>
              <a:bodyPr/>
              <a:lstStyle/>
              <a:p>
                <a:r>
                  <a:rPr lang="zh-CN" altLang="en-US">
                    <a:noFill/>
                  </a:rPr>
                  <a:t> </a:t>
                </a:r>
              </a:p>
            </p:txBody>
          </p:sp>
        </mc:Fallback>
      </mc:AlternateContent>
      <p:grpSp>
        <p:nvGrpSpPr>
          <p:cNvPr id="4" name="Group 13"/>
          <p:cNvGrpSpPr>
            <a:grpSpLocks/>
          </p:cNvGrpSpPr>
          <p:nvPr/>
        </p:nvGrpSpPr>
        <p:grpSpPr bwMode="auto">
          <a:xfrm>
            <a:off x="5678578" y="1679190"/>
            <a:ext cx="2545166" cy="3286125"/>
            <a:chOff x="3836" y="816"/>
            <a:chExt cx="1604" cy="2102"/>
          </a:xfrm>
        </p:grpSpPr>
        <p:sp>
          <p:nvSpPr>
            <p:cNvPr id="5" name="Oval 14"/>
            <p:cNvSpPr>
              <a:spLocks noChangeArrowheads="1"/>
            </p:cNvSpPr>
            <p:nvPr/>
          </p:nvSpPr>
          <p:spPr bwMode="auto">
            <a:xfrm>
              <a:off x="3978" y="2242"/>
              <a:ext cx="1462" cy="676"/>
            </a:xfrm>
            <a:prstGeom prst="ellipse">
              <a:avLst/>
            </a:prstGeom>
            <a:noFill/>
            <a:ln w="41275" cap="sq">
              <a:solidFill>
                <a:srgbClr val="993300"/>
              </a:solidFill>
              <a:round/>
              <a:headEnd type="none" w="sm" len="sm"/>
              <a:tailEnd type="none" w="sm" len="sm"/>
            </a:ln>
            <a:effectLst/>
            <a:extLst>
              <a:ext uri="{909E8E84-426E-40DD-AFC4-6F175D3DCCD1}">
                <a14:hiddenFill xmlns:a14="http://schemas.microsoft.com/office/drawing/2010/main">
                  <a:solidFill>
                    <a:srgbClr val="FF66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 name="Oval 15"/>
            <p:cNvSpPr>
              <a:spLocks noChangeArrowheads="1"/>
            </p:cNvSpPr>
            <p:nvPr/>
          </p:nvSpPr>
          <p:spPr bwMode="auto">
            <a:xfrm>
              <a:off x="3978" y="2258"/>
              <a:ext cx="1416" cy="614"/>
            </a:xfrm>
            <a:prstGeom prst="ellipse">
              <a:avLst/>
            </a:prstGeom>
            <a:noFill/>
            <a:ln w="136525" cap="sq">
              <a:solidFill>
                <a:srgbClr val="CC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 name="Line 16"/>
            <p:cNvSpPr>
              <a:spLocks noChangeShapeType="1"/>
            </p:cNvSpPr>
            <p:nvPr/>
          </p:nvSpPr>
          <p:spPr bwMode="auto">
            <a:xfrm flipV="1">
              <a:off x="4706" y="848"/>
              <a:ext cx="0" cy="1766"/>
            </a:xfrm>
            <a:prstGeom prst="line">
              <a:avLst/>
            </a:prstGeom>
            <a:noFill/>
            <a:ln w="41275" cap="sq">
              <a:solidFill>
                <a:srgbClr val="6666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 name="Line 17"/>
            <p:cNvSpPr>
              <a:spLocks noChangeShapeType="1"/>
            </p:cNvSpPr>
            <p:nvPr/>
          </p:nvSpPr>
          <p:spPr bwMode="auto">
            <a:xfrm flipH="1" flipV="1">
              <a:off x="4665" y="1440"/>
              <a:ext cx="729" cy="1140"/>
            </a:xfrm>
            <a:prstGeom prst="line">
              <a:avLst/>
            </a:prstGeom>
            <a:noFill/>
            <a:ln w="12700" cap="sq">
              <a:solidFill>
                <a:srgbClr val="000000"/>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 name="Line 18"/>
            <p:cNvSpPr>
              <a:spLocks noChangeShapeType="1"/>
            </p:cNvSpPr>
            <p:nvPr/>
          </p:nvSpPr>
          <p:spPr bwMode="auto">
            <a:xfrm>
              <a:off x="4692" y="2592"/>
              <a:ext cx="702" cy="0"/>
            </a:xfrm>
            <a:prstGeom prst="line">
              <a:avLst/>
            </a:prstGeom>
            <a:noFill/>
            <a:ln w="12700" cap="sq">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 name="Line 19"/>
            <p:cNvSpPr>
              <a:spLocks noChangeShapeType="1"/>
            </p:cNvSpPr>
            <p:nvPr/>
          </p:nvSpPr>
          <p:spPr bwMode="auto">
            <a:xfrm flipH="1" flipV="1">
              <a:off x="4686" y="1473"/>
              <a:ext cx="222" cy="336"/>
            </a:xfrm>
            <a:prstGeom prst="line">
              <a:avLst/>
            </a:prstGeom>
            <a:noFill/>
            <a:ln w="41275" cap="sq">
              <a:solidFill>
                <a:srgbClr val="0000FF"/>
              </a:solidFill>
              <a:round/>
              <a:headEnd type="none" w="sm" len="sm"/>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aphicFrame>
          <p:nvGraphicFramePr>
            <p:cNvPr id="11" name="Object 20"/>
            <p:cNvGraphicFramePr>
              <a:graphicFrameLocks noChangeAspect="1"/>
            </p:cNvGraphicFramePr>
            <p:nvPr/>
          </p:nvGraphicFramePr>
          <p:xfrm>
            <a:off x="4747" y="816"/>
            <a:ext cx="221" cy="241"/>
          </p:xfrm>
          <a:graphic>
            <a:graphicData uri="http://schemas.openxmlformats.org/presentationml/2006/ole">
              <mc:AlternateContent xmlns:mc="http://schemas.openxmlformats.org/markup-compatibility/2006">
                <mc:Choice xmlns:v="urn:schemas-microsoft-com:vml" Requires="v">
                  <p:oleObj spid="_x0000_s22932" name="公式" r:id="rId5" imgW="177480" imgH="164880" progId="Equation.3">
                    <p:embed/>
                  </p:oleObj>
                </mc:Choice>
                <mc:Fallback>
                  <p:oleObj name="公式" r:id="rId5" imgW="177480" imgH="1648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7" y="816"/>
                          <a:ext cx="221"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21"/>
            <p:cNvGraphicFramePr>
              <a:graphicFrameLocks noChangeAspect="1"/>
            </p:cNvGraphicFramePr>
            <p:nvPr/>
          </p:nvGraphicFramePr>
          <p:xfrm>
            <a:off x="4320" y="2496"/>
            <a:ext cx="190" cy="241"/>
          </p:xfrm>
          <a:graphic>
            <a:graphicData uri="http://schemas.openxmlformats.org/presentationml/2006/ole">
              <mc:AlternateContent xmlns:mc="http://schemas.openxmlformats.org/markup-compatibility/2006">
                <mc:Choice xmlns:v="urn:schemas-microsoft-com:vml" Requires="v">
                  <p:oleObj spid="_x0000_s22933" name="公式" r:id="rId7" imgW="152280" imgH="164880" progId="Equation.3">
                    <p:embed/>
                  </p:oleObj>
                </mc:Choice>
                <mc:Fallback>
                  <p:oleObj name="公式" r:id="rId7" imgW="152280" imgH="1648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0" y="2496"/>
                          <a:ext cx="190"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22"/>
            <p:cNvGraphicFramePr>
              <a:graphicFrameLocks noChangeAspect="1"/>
            </p:cNvGraphicFramePr>
            <p:nvPr>
              <p:extLst>
                <p:ext uri="{D42A27DB-BD31-4B8C-83A1-F6EECF244321}">
                  <p14:modId xmlns:p14="http://schemas.microsoft.com/office/powerpoint/2010/main" val="2875891658"/>
                </p:ext>
              </p:extLst>
            </p:nvPr>
          </p:nvGraphicFramePr>
          <p:xfrm>
            <a:off x="4285" y="1095"/>
            <a:ext cx="144" cy="316"/>
          </p:xfrm>
          <a:graphic>
            <a:graphicData uri="http://schemas.openxmlformats.org/presentationml/2006/ole">
              <mc:AlternateContent xmlns:mc="http://schemas.openxmlformats.org/markup-compatibility/2006">
                <mc:Choice xmlns:v="urn:schemas-microsoft-com:vml" Requires="v">
                  <p:oleObj spid="_x0000_s22934" name="公式" r:id="rId9" imgW="114120" imgH="215640" progId="Equation.3">
                    <p:embed/>
                  </p:oleObj>
                </mc:Choice>
                <mc:Fallback>
                  <p:oleObj name="公式" r:id="rId9" imgW="114120" imgH="215640" progId="Equation.3">
                    <p:embed/>
                    <p:pic>
                      <p:nvPicPr>
                        <p:cNvPr id="0" name=""/>
                        <p:cNvPicPr>
                          <a:picLocks noChangeAspect="1" noChangeArrowheads="1"/>
                        </p:cNvPicPr>
                        <p:nvPr/>
                      </p:nvPicPr>
                      <p:blipFill>
                        <a:blip r:embed="rId10"/>
                        <a:srcRect/>
                        <a:stretch>
                          <a:fillRect/>
                        </a:stretch>
                      </p:blipFill>
                      <p:spPr bwMode="auto">
                        <a:xfrm>
                          <a:off x="4285" y="1095"/>
                          <a:ext cx="144"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23"/>
            <p:cNvGraphicFramePr>
              <a:graphicFrameLocks noChangeAspect="1"/>
            </p:cNvGraphicFramePr>
            <p:nvPr>
              <p:extLst>
                <p:ext uri="{D42A27DB-BD31-4B8C-83A1-F6EECF244321}">
                  <p14:modId xmlns:p14="http://schemas.microsoft.com/office/powerpoint/2010/main" val="1422449890"/>
                </p:ext>
              </p:extLst>
            </p:nvPr>
          </p:nvGraphicFramePr>
          <p:xfrm>
            <a:off x="4800" y="2297"/>
            <a:ext cx="221" cy="489"/>
          </p:xfrm>
          <a:graphic>
            <a:graphicData uri="http://schemas.openxmlformats.org/presentationml/2006/ole">
              <mc:AlternateContent xmlns:mc="http://schemas.openxmlformats.org/markup-compatibility/2006">
                <mc:Choice xmlns:v="urn:schemas-microsoft-com:vml" Requires="v">
                  <p:oleObj spid="_x0000_s22935" name="公式" r:id="rId11" imgW="114120" imgH="215640" progId="Equation.3">
                    <p:embed/>
                  </p:oleObj>
                </mc:Choice>
                <mc:Fallback>
                  <p:oleObj name="公式" r:id="rId11" imgW="114120" imgH="215640" progId="Equation.3">
                    <p:embed/>
                    <p:pic>
                      <p:nvPicPr>
                        <p:cNvPr id="0" name=""/>
                        <p:cNvPicPr>
                          <a:picLocks noChangeAspect="1" noChangeArrowheads="1"/>
                        </p:cNvPicPr>
                        <p:nvPr/>
                      </p:nvPicPr>
                      <p:blipFill>
                        <a:blip r:embed="rId10"/>
                        <a:srcRect/>
                        <a:stretch>
                          <a:fillRect/>
                        </a:stretch>
                      </p:blipFill>
                      <p:spPr bwMode="auto">
                        <a:xfrm>
                          <a:off x="4800" y="2297"/>
                          <a:ext cx="221" cy="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24"/>
            <p:cNvGraphicFramePr>
              <a:graphicFrameLocks noChangeAspect="1"/>
            </p:cNvGraphicFramePr>
            <p:nvPr>
              <p:extLst>
                <p:ext uri="{D42A27DB-BD31-4B8C-83A1-F6EECF244321}">
                  <p14:modId xmlns:p14="http://schemas.microsoft.com/office/powerpoint/2010/main" val="2535232445"/>
                </p:ext>
              </p:extLst>
            </p:nvPr>
          </p:nvGraphicFramePr>
          <p:xfrm>
            <a:off x="3836" y="848"/>
            <a:ext cx="142" cy="315"/>
          </p:xfrm>
          <a:graphic>
            <a:graphicData uri="http://schemas.openxmlformats.org/presentationml/2006/ole">
              <mc:AlternateContent xmlns:mc="http://schemas.openxmlformats.org/markup-compatibility/2006">
                <mc:Choice xmlns:v="urn:schemas-microsoft-com:vml" Requires="v">
                  <p:oleObj spid="_x0000_s22936" name="公式" r:id="rId12" imgW="114120" imgH="215640" progId="Equation.3">
                    <p:embed/>
                  </p:oleObj>
                </mc:Choice>
                <mc:Fallback>
                  <p:oleObj name="公式" r:id="rId12" imgW="114120" imgH="215640" progId="Equation.3">
                    <p:embed/>
                    <p:pic>
                      <p:nvPicPr>
                        <p:cNvPr id="0" name=""/>
                        <p:cNvPicPr>
                          <a:picLocks noChangeAspect="1" noChangeArrowheads="1"/>
                        </p:cNvPicPr>
                        <p:nvPr/>
                      </p:nvPicPr>
                      <p:blipFill>
                        <a:blip r:embed="rId10"/>
                        <a:srcRect/>
                        <a:stretch>
                          <a:fillRect/>
                        </a:stretch>
                      </p:blipFill>
                      <p:spPr bwMode="auto">
                        <a:xfrm>
                          <a:off x="3836" y="848"/>
                          <a:ext cx="142"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25"/>
            <p:cNvGraphicFramePr>
              <a:graphicFrameLocks noChangeAspect="1"/>
            </p:cNvGraphicFramePr>
            <p:nvPr/>
          </p:nvGraphicFramePr>
          <p:xfrm>
            <a:off x="5171" y="2240"/>
            <a:ext cx="253" cy="298"/>
          </p:xfrm>
          <a:graphic>
            <a:graphicData uri="http://schemas.openxmlformats.org/presentationml/2006/ole">
              <mc:AlternateContent xmlns:mc="http://schemas.openxmlformats.org/markup-compatibility/2006">
                <mc:Choice xmlns:v="urn:schemas-microsoft-com:vml" Requires="v">
                  <p:oleObj spid="_x0000_s22937" name="公式" r:id="rId13" imgW="203040" imgH="203040" progId="Equation.3">
                    <p:embed/>
                  </p:oleObj>
                </mc:Choice>
                <mc:Fallback>
                  <p:oleObj name="公式" r:id="rId13" imgW="203040" imgH="203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71" y="2240"/>
                          <a:ext cx="253"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Line 26"/>
            <p:cNvSpPr>
              <a:spLocks noChangeShapeType="1"/>
            </p:cNvSpPr>
            <p:nvPr/>
          </p:nvSpPr>
          <p:spPr bwMode="auto">
            <a:xfrm flipH="1">
              <a:off x="4224" y="2592"/>
              <a:ext cx="480" cy="240"/>
            </a:xfrm>
            <a:prstGeom prst="line">
              <a:avLst/>
            </a:prstGeom>
            <a:noFill/>
            <a:ln w="12700" cap="sq">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Tree>
    <p:extLst>
      <p:ext uri="{BB962C8B-B14F-4D97-AF65-F5344CB8AC3E}">
        <p14:creationId xmlns:p14="http://schemas.microsoft.com/office/powerpoint/2010/main" val="12594720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4" y="764704"/>
                <a:ext cx="8352928" cy="5832648"/>
              </a:xfrm>
            </p:spPr>
            <p:txBody>
              <a:bodyPr/>
              <a:lstStyle/>
              <a:p>
                <a:pPr marL="0" indent="0">
                  <a:buNone/>
                </a:pPr>
                <a:r>
                  <a:rPr lang="zh-CN" altLang="en-US" dirty="0" smtClean="0"/>
                  <a:t>根据电位叠加原理，整个圆环在</a:t>
                </a:r>
                <a:r>
                  <a:rPr lang="en-US" altLang="zh-CN" dirty="0" smtClean="0"/>
                  <a:t>P</a:t>
                </a:r>
                <a:r>
                  <a:rPr lang="zh-CN" altLang="en-US" dirty="0" smtClean="0"/>
                  <a:t>点产生的电位为</a:t>
                </a:r>
                <a14:m>
                  <m:oMath xmlns:m="http://schemas.openxmlformats.org/officeDocument/2006/math">
                    <m:sSub>
                      <m:sSubPr>
                        <m:ctrlPr>
                          <a:rPr lang="en-US" altLang="zh-CN" i="1" smtClean="0">
                            <a:latin typeface="Cambria Math"/>
                          </a:rPr>
                        </m:ctrlPr>
                      </m:sSubPr>
                      <m:e>
                        <m:r>
                          <a:rPr lang="en-US" altLang="zh-CN" b="0" i="1" smtClean="0">
                            <a:latin typeface="Cambria Math"/>
                          </a:rPr>
                          <m:t>𝑈</m:t>
                        </m:r>
                      </m:e>
                      <m:sub>
                        <m:r>
                          <a:rPr lang="en-US" altLang="zh-CN" b="0" i="1" smtClean="0">
                            <a:latin typeface="Cambria Math"/>
                          </a:rPr>
                          <m:t>𝑃</m:t>
                        </m:r>
                      </m:sub>
                    </m:sSub>
                    <m:r>
                      <a:rPr lang="en-US" altLang="zh-CN" b="0" i="1" smtClean="0">
                        <a:latin typeface="Cambria Math"/>
                      </a:rPr>
                      <m:t>=</m:t>
                    </m:r>
                    <m:nary>
                      <m:naryPr>
                        <m:limLoc m:val="undOvr"/>
                        <m:subHide m:val="on"/>
                        <m:supHide m:val="on"/>
                        <m:ctrlPr>
                          <a:rPr lang="en-US" altLang="zh-CN" b="0" i="1" smtClean="0">
                            <a:latin typeface="Cambria Math"/>
                          </a:rPr>
                        </m:ctrlPr>
                      </m:naryPr>
                      <m:sub/>
                      <m:sup/>
                      <m:e>
                        <m:r>
                          <a:rPr lang="en-US" altLang="zh-CN" b="0" i="1" smtClean="0">
                            <a:latin typeface="Cambria Math"/>
                          </a:rPr>
                          <m:t>𝑑</m:t>
                        </m:r>
                        <m:sSub>
                          <m:sSubPr>
                            <m:ctrlPr>
                              <a:rPr lang="en-US" altLang="zh-CN" b="0" i="1" smtClean="0">
                                <a:latin typeface="Cambria Math"/>
                              </a:rPr>
                            </m:ctrlPr>
                          </m:sSubPr>
                          <m:e>
                            <m:r>
                              <a:rPr lang="en-US" altLang="zh-CN" b="0" i="1" smtClean="0">
                                <a:latin typeface="Cambria Math"/>
                              </a:rPr>
                              <m:t>𝑈</m:t>
                            </m:r>
                          </m:e>
                          <m:sub>
                            <m:r>
                              <a:rPr lang="en-US" altLang="zh-CN" b="0" i="1" smtClean="0">
                                <a:latin typeface="Cambria Math"/>
                              </a:rPr>
                              <m:t>𝑃</m:t>
                            </m:r>
                          </m:sub>
                        </m:sSub>
                      </m:e>
                    </m:nary>
                    <m:r>
                      <a:rPr lang="en-US" altLang="zh-CN" b="0" i="0" smtClean="0">
                        <a:latin typeface="Cambria Math"/>
                      </a:rPr>
                      <m:t>=</m:t>
                    </m:r>
                    <m:nary>
                      <m:naryPr>
                        <m:ctrlPr>
                          <a:rPr lang="en-US" altLang="zh-CN" b="0" i="1" smtClean="0">
                            <a:latin typeface="Cambria Math"/>
                          </a:rPr>
                        </m:ctrlPr>
                      </m:naryPr>
                      <m:sub>
                        <m:r>
                          <m:rPr>
                            <m:brk m:alnAt="23"/>
                          </m:rPr>
                          <a:rPr lang="en-US" altLang="zh-CN" b="0" i="1" smtClean="0">
                            <a:latin typeface="Cambria Math"/>
                          </a:rPr>
                          <m:t>0</m:t>
                        </m:r>
                      </m:sub>
                      <m:sup>
                        <m:r>
                          <a:rPr lang="en-US" altLang="zh-CN" b="0" i="1" smtClean="0">
                            <a:latin typeface="Cambria Math"/>
                          </a:rPr>
                          <m:t>2</m:t>
                        </m:r>
                        <m:r>
                          <a:rPr lang="zh-CN" altLang="en-US" b="0" i="1" smtClean="0">
                            <a:latin typeface="Cambria Math"/>
                          </a:rPr>
                          <m:t>𝜋</m:t>
                        </m:r>
                        <m:r>
                          <a:rPr lang="en-US" altLang="zh-CN" b="0" i="1" smtClean="0">
                            <a:latin typeface="Cambria Math"/>
                          </a:rPr>
                          <m:t>𝑅</m:t>
                        </m:r>
                      </m:sup>
                      <m:e>
                        <m:r>
                          <a:rPr lang="en-US" altLang="zh-CN" b="0" i="1" smtClean="0">
                            <a:latin typeface="Cambria Math"/>
                          </a:rPr>
                          <m:t>𝑘</m:t>
                        </m:r>
                        <m:f>
                          <m:fPr>
                            <m:ctrlPr>
                              <a:rPr lang="en-US" altLang="zh-CN" b="0" i="1" smtClean="0">
                                <a:latin typeface="Cambria Math"/>
                              </a:rPr>
                            </m:ctrlPr>
                          </m:fPr>
                          <m:num>
                            <m:r>
                              <a:rPr lang="en-US" altLang="zh-CN" b="0" i="1" smtClean="0">
                                <a:latin typeface="Cambria Math"/>
                              </a:rPr>
                              <m:t>1</m:t>
                            </m:r>
                          </m:num>
                          <m:den>
                            <m:r>
                              <a:rPr lang="en-US" altLang="zh-CN" b="0" i="1" smtClean="0">
                                <a:latin typeface="Cambria Math"/>
                              </a:rPr>
                              <m:t>𝑟</m:t>
                            </m:r>
                          </m:den>
                        </m:f>
                        <m:r>
                          <a:rPr lang="en-US" altLang="zh-CN" b="0" i="1" smtClean="0">
                            <a:latin typeface="Cambria Math"/>
                            <a:ea typeface="Cambria Math"/>
                          </a:rPr>
                          <m:t>⋅</m:t>
                        </m:r>
                        <m:f>
                          <m:fPr>
                            <m:ctrlPr>
                              <a:rPr lang="en-US" altLang="zh-CN" b="0" i="1" smtClean="0">
                                <a:latin typeface="Cambria Math"/>
                                <a:ea typeface="Cambria Math"/>
                              </a:rPr>
                            </m:ctrlPr>
                          </m:fPr>
                          <m:num>
                            <m:r>
                              <a:rPr lang="en-US" altLang="zh-CN" b="0" i="1" smtClean="0">
                                <a:latin typeface="Cambria Math"/>
                                <a:ea typeface="Cambria Math"/>
                              </a:rPr>
                              <m:t>𝑞</m:t>
                            </m:r>
                          </m:num>
                          <m:den>
                            <m:r>
                              <a:rPr lang="en-US" altLang="zh-CN" b="0" i="1" smtClean="0">
                                <a:latin typeface="Cambria Math"/>
                                <a:ea typeface="Cambria Math"/>
                              </a:rPr>
                              <m:t>2</m:t>
                            </m:r>
                            <m:r>
                              <a:rPr lang="zh-CN" altLang="en-US" b="0" i="1" smtClean="0">
                                <a:latin typeface="Cambria Math"/>
                                <a:ea typeface="Cambria Math"/>
                              </a:rPr>
                              <m:t>𝜋</m:t>
                            </m:r>
                            <m:r>
                              <a:rPr lang="en-US" altLang="zh-CN" b="0" i="1" smtClean="0">
                                <a:latin typeface="Cambria Math"/>
                                <a:ea typeface="Cambria Math"/>
                              </a:rPr>
                              <m:t>𝑅</m:t>
                            </m:r>
                          </m:den>
                        </m:f>
                        <m:r>
                          <a:rPr lang="en-US" altLang="zh-CN" b="0" i="1" smtClean="0">
                            <a:latin typeface="Cambria Math"/>
                            <a:ea typeface="Cambria Math"/>
                          </a:rPr>
                          <m:t>𝑑𝑙</m:t>
                        </m:r>
                        <m:r>
                          <a:rPr lang="en-US" altLang="zh-CN" b="0" i="1" smtClean="0">
                            <a:latin typeface="Cambria Math"/>
                            <a:ea typeface="Cambria Math"/>
                          </a:rPr>
                          <m:t>=</m:t>
                        </m:r>
                        <m:r>
                          <a:rPr lang="en-US" altLang="zh-CN" b="0" i="1" smtClean="0">
                            <a:latin typeface="Cambria Math"/>
                            <a:ea typeface="Cambria Math"/>
                          </a:rPr>
                          <m:t>𝑘</m:t>
                        </m:r>
                        <m:f>
                          <m:fPr>
                            <m:ctrlPr>
                              <a:rPr lang="en-US" altLang="zh-CN" b="0" i="1" smtClean="0">
                                <a:latin typeface="Cambria Math"/>
                                <a:ea typeface="Cambria Math"/>
                              </a:rPr>
                            </m:ctrlPr>
                          </m:fPr>
                          <m:num>
                            <m:r>
                              <a:rPr lang="en-US" altLang="zh-CN" b="0" i="1" smtClean="0">
                                <a:latin typeface="Cambria Math"/>
                                <a:ea typeface="Cambria Math"/>
                              </a:rPr>
                              <m:t>𝑞</m:t>
                            </m:r>
                          </m:num>
                          <m:den>
                            <m:r>
                              <a:rPr lang="en-US" altLang="zh-CN" b="0" i="1" smtClean="0">
                                <a:latin typeface="Cambria Math"/>
                                <a:ea typeface="Cambria Math"/>
                              </a:rPr>
                              <m:t>𝑟</m:t>
                            </m:r>
                          </m:den>
                        </m:f>
                      </m:e>
                    </m:nary>
                  </m:oMath>
                </a14:m>
                <a:endParaRPr lang="en-US" altLang="zh-CN" dirty="0" smtClean="0"/>
              </a:p>
              <a:p>
                <a:pPr marL="0" indent="0">
                  <a:buNone/>
                </a:pPr>
                <a:r>
                  <a:rPr lang="zh-CN" altLang="en-US" dirty="0" smtClean="0"/>
                  <a:t>若场点</a:t>
                </a:r>
                <a:r>
                  <a:rPr lang="en-US" altLang="zh-CN" dirty="0" smtClean="0"/>
                  <a:t>P</a:t>
                </a:r>
                <a:r>
                  <a:rPr lang="zh-CN" altLang="en-US" dirty="0" smtClean="0"/>
                  <a:t>离圆环很远，即</a:t>
                </a:r>
                <a14:m>
                  <m:oMath xmlns:m="http://schemas.openxmlformats.org/officeDocument/2006/math">
                    <m:d>
                      <m:dPr>
                        <m:begChr m:val="|"/>
                        <m:endChr m:val="|"/>
                        <m:ctrlPr>
                          <a:rPr lang="en-US" altLang="zh-CN" i="1" smtClean="0">
                            <a:latin typeface="Cambria Math"/>
                          </a:rPr>
                        </m:ctrlPr>
                      </m:dPr>
                      <m:e>
                        <m:r>
                          <a:rPr lang="en-US" altLang="zh-CN" b="0" i="1" smtClean="0">
                            <a:latin typeface="Cambria Math"/>
                          </a:rPr>
                          <m:t>𝑧</m:t>
                        </m:r>
                      </m:e>
                    </m:d>
                    <m:r>
                      <a:rPr lang="en-US" altLang="zh-CN" i="1" smtClean="0">
                        <a:latin typeface="Cambria Math"/>
                        <a:ea typeface="Cambria Math"/>
                      </a:rPr>
                      <m:t>≫</m:t>
                    </m:r>
                    <m:r>
                      <a:rPr lang="en-US" altLang="zh-CN" b="0" i="1" smtClean="0">
                        <a:latin typeface="Cambria Math"/>
                        <a:ea typeface="Cambria Math"/>
                      </a:rPr>
                      <m:t>𝑅</m:t>
                    </m:r>
                    <m:r>
                      <a:rPr lang="en-US" altLang="zh-CN" b="0" i="0" smtClean="0">
                        <a:latin typeface="Cambria Math"/>
                        <a:ea typeface="Cambria Math"/>
                      </a:rPr>
                      <m:t>,</m:t>
                    </m:r>
                  </m:oMath>
                </a14:m>
                <a:r>
                  <a:rPr lang="zh-CN" altLang="en-US" dirty="0" smtClean="0"/>
                  <a:t>因此整个圆环在</a:t>
                </a:r>
                <a:r>
                  <a:rPr lang="en-US" altLang="zh-CN" dirty="0" smtClean="0"/>
                  <a:t>P</a:t>
                </a:r>
                <a:r>
                  <a:rPr lang="zh-CN" altLang="en-US" dirty="0" smtClean="0"/>
                  <a:t>点产生的电位为</a:t>
                </a:r>
                <a14:m>
                  <m:oMath xmlns:m="http://schemas.openxmlformats.org/officeDocument/2006/math">
                    <m:r>
                      <a:rPr lang="en-US" altLang="zh-CN" b="0" i="1" smtClean="0">
                        <a:latin typeface="Cambria Math"/>
                      </a:rPr>
                      <m:t>𝑈</m:t>
                    </m:r>
                    <m:r>
                      <a:rPr lang="en-US" altLang="zh-CN" b="0" i="1" smtClean="0">
                        <a:latin typeface="Cambria Math"/>
                      </a:rPr>
                      <m:t>=</m:t>
                    </m:r>
                    <m:r>
                      <a:rPr lang="en-US" altLang="zh-CN" b="0" i="1" smtClean="0">
                        <a:latin typeface="Cambria Math"/>
                      </a:rPr>
                      <m:t>𝑘</m:t>
                    </m:r>
                    <m:f>
                      <m:fPr>
                        <m:ctrlPr>
                          <a:rPr lang="en-US" altLang="zh-CN" b="0" i="1" smtClean="0">
                            <a:latin typeface="Cambria Math"/>
                          </a:rPr>
                        </m:ctrlPr>
                      </m:fPr>
                      <m:num>
                        <m:r>
                          <a:rPr lang="en-US" altLang="zh-CN" b="0" i="1" smtClean="0">
                            <a:latin typeface="Cambria Math"/>
                          </a:rPr>
                          <m:t>𝑞</m:t>
                        </m:r>
                      </m:num>
                      <m:den>
                        <m:d>
                          <m:dPr>
                            <m:begChr m:val="|"/>
                            <m:endChr m:val="|"/>
                            <m:ctrlPr>
                              <a:rPr lang="en-US" altLang="zh-CN" b="0" i="1" smtClean="0">
                                <a:latin typeface="Cambria Math"/>
                              </a:rPr>
                            </m:ctrlPr>
                          </m:dPr>
                          <m:e>
                            <m:r>
                              <a:rPr lang="en-US" altLang="zh-CN" b="0" i="1" smtClean="0">
                                <a:latin typeface="Cambria Math"/>
                              </a:rPr>
                              <m:t>𝑍</m:t>
                            </m:r>
                          </m:e>
                        </m:d>
                      </m:den>
                    </m:f>
                  </m:oMath>
                </a14:m>
                <a:endParaRPr lang="en-US" altLang="zh-CN" dirty="0" smtClean="0"/>
              </a:p>
              <a:p>
                <a:pPr marL="0" indent="0">
                  <a:buNone/>
                </a:pPr>
                <a:r>
                  <a:rPr lang="zh-CN" altLang="en-US" dirty="0" smtClean="0"/>
                  <a:t>当场点位于圆环中心时，</a:t>
                </a:r>
                <a:r>
                  <a:rPr lang="en-US" altLang="zh-CN" dirty="0" smtClean="0"/>
                  <a:t>z=0,r=R,</a:t>
                </a:r>
                <a:r>
                  <a:rPr lang="zh-CN" altLang="en-US" dirty="0" smtClean="0"/>
                  <a:t>因而</a:t>
                </a:r>
                <a:endParaRPr lang="en-US" altLang="zh-CN" dirty="0" smtClean="0"/>
              </a:p>
              <a:p>
                <a:pPr marL="0" indent="0">
                  <a:buNone/>
                </a:pPr>
                <a14:m>
                  <m:oMathPara xmlns:m="http://schemas.openxmlformats.org/officeDocument/2006/math">
                    <m:oMathParaPr>
                      <m:jc m:val="left"/>
                    </m:oMathParaPr>
                    <m:oMath xmlns:m="http://schemas.openxmlformats.org/officeDocument/2006/math">
                      <m:sSub>
                        <m:sSubPr>
                          <m:ctrlPr>
                            <a:rPr lang="en-US" altLang="zh-CN" i="1" smtClean="0">
                              <a:latin typeface="Cambria Math"/>
                            </a:rPr>
                          </m:ctrlPr>
                        </m:sSubPr>
                        <m:e>
                          <m:r>
                            <a:rPr lang="en-US" altLang="zh-CN" b="0" i="1" smtClean="0">
                              <a:latin typeface="Cambria Math"/>
                            </a:rPr>
                            <m:t>𝑈</m:t>
                          </m:r>
                        </m:e>
                        <m:sub>
                          <m:r>
                            <a:rPr lang="zh-CN" altLang="en-US" b="0" i="1" smtClean="0">
                              <a:latin typeface="Cambria Math"/>
                            </a:rPr>
                            <m:t>环心</m:t>
                          </m:r>
                        </m:sub>
                      </m:sSub>
                      <m:r>
                        <a:rPr lang="en-US" altLang="zh-CN" b="0" i="1" smtClean="0">
                          <a:latin typeface="Cambria Math"/>
                        </a:rPr>
                        <m:t>=</m:t>
                      </m:r>
                      <m:r>
                        <a:rPr lang="en-US" altLang="zh-CN" b="0" i="1" smtClean="0">
                          <a:latin typeface="Cambria Math"/>
                        </a:rPr>
                        <m:t>𝑘</m:t>
                      </m:r>
                      <m:f>
                        <m:fPr>
                          <m:ctrlPr>
                            <a:rPr lang="en-US" altLang="zh-CN" b="0" i="1" smtClean="0">
                              <a:latin typeface="Cambria Math"/>
                            </a:rPr>
                          </m:ctrlPr>
                        </m:fPr>
                        <m:num>
                          <m:r>
                            <a:rPr lang="en-US" altLang="zh-CN" b="0" i="1" smtClean="0">
                              <a:latin typeface="Cambria Math"/>
                            </a:rPr>
                            <m:t>𝑞</m:t>
                          </m:r>
                        </m:num>
                        <m:den>
                          <m:r>
                            <a:rPr lang="en-US" altLang="zh-CN" b="0" i="1" smtClean="0">
                              <a:latin typeface="Cambria Math"/>
                            </a:rPr>
                            <m:t>𝑅</m:t>
                          </m:r>
                        </m:den>
                      </m:f>
                    </m:oMath>
                  </m:oMathPara>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4" y="764704"/>
                <a:ext cx="8352928" cy="5832648"/>
              </a:xfrm>
              <a:blipFill rotWithShape="1">
                <a:blip r:embed="rId3"/>
                <a:stretch>
                  <a:fillRect l="-1898" t="-1881" r="-13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42893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4" y="764704"/>
                <a:ext cx="8352928" cy="5832648"/>
              </a:xfrm>
            </p:spPr>
            <p:txBody>
              <a:bodyPr>
                <a:noAutofit/>
              </a:bodyPr>
              <a:lstStyle/>
              <a:p>
                <a:pPr marL="0" indent="0">
                  <a:buNone/>
                </a:pPr>
                <a:r>
                  <a:rPr lang="zh-CN" altLang="en-US" dirty="0" smtClean="0"/>
                  <a:t>例</a:t>
                </a:r>
                <a:r>
                  <a:rPr lang="en-US" altLang="zh-CN" dirty="0" smtClean="0"/>
                  <a:t>4</a:t>
                </a:r>
                <a:r>
                  <a:rPr lang="zh-CN" altLang="en-US" dirty="0" smtClean="0"/>
                  <a:t>、如图，沿着</a:t>
                </a:r>
                <a:r>
                  <a:rPr lang="en-US" altLang="zh-CN" dirty="0" smtClean="0"/>
                  <a:t>x</a:t>
                </a:r>
                <a:r>
                  <a:rPr lang="zh-CN" altLang="en-US" dirty="0" smtClean="0"/>
                  <a:t>轴放置一根均匀带电细棒，棒两端的坐标分别为（</a:t>
                </a:r>
                <a:r>
                  <a:rPr lang="en-US" altLang="zh-CN" dirty="0" smtClean="0"/>
                  <a:t>0,0</a:t>
                </a:r>
                <a:r>
                  <a:rPr lang="zh-CN" altLang="en-US" dirty="0" smtClean="0"/>
                  <a:t>）和（</a:t>
                </a:r>
                <a:r>
                  <a:rPr lang="en-US" altLang="zh-CN" dirty="0" smtClean="0"/>
                  <a:t>L</a:t>
                </a:r>
                <a:r>
                  <a:rPr lang="zh-CN" altLang="en-US" dirty="0" smtClean="0"/>
                  <a:t>，</a:t>
                </a:r>
                <a:r>
                  <a:rPr lang="en-US" altLang="zh-CN" dirty="0" smtClean="0"/>
                  <a:t>0</a:t>
                </a:r>
                <a:r>
                  <a:rPr lang="zh-CN" altLang="en-US" dirty="0" smtClean="0"/>
                  <a:t>），电荷线密度为</a:t>
                </a:r>
                <a14:m>
                  <m:oMath xmlns:m="http://schemas.openxmlformats.org/officeDocument/2006/math">
                    <m:r>
                      <a:rPr lang="zh-CN" altLang="en-US" i="1" smtClean="0">
                        <a:latin typeface="Cambria Math"/>
                      </a:rPr>
                      <m:t>𝜆</m:t>
                    </m:r>
                    <m:r>
                      <a:rPr lang="en-US" altLang="zh-CN" b="0" i="1" smtClean="0">
                        <a:latin typeface="Cambria Math"/>
                      </a:rPr>
                      <m:t>=</m:t>
                    </m:r>
                    <m:r>
                      <a:rPr lang="zh-CN" altLang="en-US" b="0" i="1" smtClean="0">
                        <a:latin typeface="Cambria Math"/>
                      </a:rPr>
                      <m:t>𝛽</m:t>
                    </m:r>
                    <m:r>
                      <a:rPr lang="en-US" altLang="zh-CN" b="0" i="1" smtClean="0">
                        <a:latin typeface="Cambria Math"/>
                      </a:rPr>
                      <m:t>𝑥</m:t>
                    </m:r>
                  </m:oMath>
                </a14:m>
                <a:r>
                  <a:rPr lang="en-US" altLang="zh-CN" dirty="0" smtClean="0"/>
                  <a:t>,</a:t>
                </a:r>
                <a:r>
                  <a:rPr lang="zh-CN" altLang="en-US" dirty="0" smtClean="0"/>
                  <a:t>其中</a:t>
                </a:r>
                <a14:m>
                  <m:oMath xmlns:m="http://schemas.openxmlformats.org/officeDocument/2006/math">
                    <m:r>
                      <a:rPr lang="zh-CN" altLang="en-US" i="1" smtClean="0">
                        <a:latin typeface="Cambria Math"/>
                      </a:rPr>
                      <m:t>𝛽</m:t>
                    </m:r>
                  </m:oMath>
                </a14:m>
                <a:r>
                  <a:rPr lang="zh-CN" altLang="en-US" dirty="0" smtClean="0"/>
                  <a:t>为常数，试求：</a:t>
                </a:r>
                <a:endParaRPr lang="en-US" altLang="zh-CN" dirty="0" smtClean="0"/>
              </a:p>
              <a:p>
                <a:pPr marL="0" indent="0">
                  <a:buNone/>
                </a:pPr>
                <a:r>
                  <a:rPr lang="zh-CN" altLang="en-US" dirty="0" smtClean="0"/>
                  <a:t>（</a:t>
                </a:r>
                <a:r>
                  <a:rPr lang="en-US" altLang="zh-CN" dirty="0" smtClean="0"/>
                  <a:t>1</a:t>
                </a:r>
                <a:r>
                  <a:rPr lang="zh-CN" altLang="en-US" dirty="0" smtClean="0"/>
                  <a:t>）</a:t>
                </a:r>
                <a:r>
                  <a:rPr lang="en-US" altLang="zh-CN" dirty="0" smtClean="0"/>
                  <a:t>y</a:t>
                </a:r>
                <a:r>
                  <a:rPr lang="zh-CN" altLang="en-US" dirty="0" smtClean="0"/>
                  <a:t>轴上，坐标为（</a:t>
                </a:r>
                <a:r>
                  <a:rPr lang="en-US" altLang="zh-CN" dirty="0" smtClean="0"/>
                  <a:t>0</a:t>
                </a:r>
                <a:r>
                  <a:rPr lang="zh-CN" altLang="en-US" dirty="0" smtClean="0"/>
                  <a:t>，</a:t>
                </a:r>
                <a:r>
                  <a:rPr lang="en-US" altLang="zh-CN" dirty="0" smtClean="0"/>
                  <a:t>y)</a:t>
                </a:r>
                <a:r>
                  <a:rPr lang="zh-CN" altLang="en-US" dirty="0" smtClean="0"/>
                  <a:t>的</a:t>
                </a:r>
                <a:r>
                  <a:rPr lang="en-US" altLang="zh-CN" dirty="0" smtClean="0"/>
                  <a:t>A</a:t>
                </a:r>
                <a:r>
                  <a:rPr lang="zh-CN" altLang="en-US" dirty="0" smtClean="0"/>
                  <a:t>点电位</a:t>
                </a:r>
                <a14:m>
                  <m:oMath xmlns:m="http://schemas.openxmlformats.org/officeDocument/2006/math">
                    <m:sSub>
                      <m:sSubPr>
                        <m:ctrlPr>
                          <a:rPr lang="en-US" altLang="zh-CN" i="1" smtClean="0">
                            <a:latin typeface="Cambria Math"/>
                          </a:rPr>
                        </m:ctrlPr>
                      </m:sSubPr>
                      <m:e>
                        <m:r>
                          <a:rPr lang="en-US" altLang="zh-CN" b="0" i="1" smtClean="0">
                            <a:latin typeface="Cambria Math"/>
                          </a:rPr>
                          <m:t>𝑈</m:t>
                        </m:r>
                      </m:e>
                      <m:sub>
                        <m:r>
                          <a:rPr lang="en-US" altLang="zh-CN" b="0" i="1" smtClean="0">
                            <a:latin typeface="Cambria Math"/>
                          </a:rPr>
                          <m:t>𝐴</m:t>
                        </m:r>
                      </m:sub>
                    </m:sSub>
                    <m:r>
                      <a:rPr lang="zh-CN" altLang="en-US" b="0" i="1" smtClean="0">
                        <a:latin typeface="Cambria Math"/>
                      </a:rPr>
                      <m:t>。</m:t>
                    </m:r>
                  </m:oMath>
                </a14:m>
                <a:endParaRPr lang="en-US" altLang="zh-CN" dirty="0" smtClean="0"/>
              </a:p>
              <a:p>
                <a:pPr marL="0" indent="0">
                  <a:buNone/>
                </a:pPr>
                <a:r>
                  <a:rPr lang="zh-CN" altLang="en-US" dirty="0" smtClean="0"/>
                  <a:t>（</a:t>
                </a:r>
                <a:r>
                  <a:rPr lang="en-US" altLang="zh-CN" dirty="0" smtClean="0"/>
                  <a:t>2</a:t>
                </a:r>
                <a:r>
                  <a:rPr lang="zh-CN" altLang="en-US" dirty="0" smtClean="0"/>
                  <a:t>）</a:t>
                </a:r>
                <a:r>
                  <a:rPr lang="en-US" altLang="zh-CN" dirty="0" smtClean="0"/>
                  <a:t>A</a:t>
                </a:r>
                <a:r>
                  <a:rPr lang="zh-CN" altLang="en-US" dirty="0" smtClean="0"/>
                  <a:t>点电场矢量的</a:t>
                </a:r>
                <a:r>
                  <a:rPr lang="en-US" altLang="zh-CN" dirty="0" smtClean="0"/>
                  <a:t>y</a:t>
                </a:r>
                <a:r>
                  <a:rPr lang="zh-CN" altLang="en-US" dirty="0" smtClean="0"/>
                  <a:t>轴分量。</a:t>
                </a:r>
                <a:endParaRPr lang="en-US" altLang="zh-CN" dirty="0" smtClean="0"/>
              </a:p>
              <a:p>
                <a:pPr marL="0" indent="0">
                  <a:buNone/>
                </a:pPr>
                <a:r>
                  <a:rPr lang="zh-CN" altLang="en-US" dirty="0" smtClean="0"/>
                  <a:t>（</a:t>
                </a:r>
                <a:r>
                  <a:rPr lang="en-US" altLang="zh-CN" dirty="0" smtClean="0"/>
                  <a:t>3</a:t>
                </a:r>
                <a:r>
                  <a:rPr lang="zh-CN" altLang="en-US" dirty="0" smtClean="0"/>
                  <a:t>）能否由</a:t>
                </a:r>
                <a:r>
                  <a:rPr lang="en-US" altLang="zh-CN" dirty="0" smtClean="0"/>
                  <a:t>A</a:t>
                </a:r>
                <a:r>
                  <a:rPr lang="zh-CN" altLang="en-US" dirty="0" smtClean="0"/>
                  <a:t>点的电位值，求</a:t>
                </a:r>
                <a:r>
                  <a:rPr lang="en-US" altLang="zh-CN" dirty="0" smtClean="0"/>
                  <a:t>A</a:t>
                </a:r>
                <a:r>
                  <a:rPr lang="zh-CN" altLang="en-US" dirty="0" smtClean="0"/>
                  <a:t>点电场矢量的   </a:t>
                </a:r>
                <a:endParaRPr lang="en-US" altLang="zh-CN" dirty="0" smtClean="0"/>
              </a:p>
              <a:p>
                <a:pPr marL="0" indent="0">
                  <a:buNone/>
                </a:pPr>
                <a:r>
                  <a:rPr lang="en-US" altLang="zh-CN" dirty="0" smtClean="0"/>
                  <a:t>x</a:t>
                </a:r>
                <a:r>
                  <a:rPr lang="zh-CN" altLang="en-US" dirty="0" smtClean="0"/>
                  <a:t>轴分量</a:t>
                </a:r>
                <a14:m>
                  <m:oMath xmlns:m="http://schemas.openxmlformats.org/officeDocument/2006/math">
                    <m:sSub>
                      <m:sSubPr>
                        <m:ctrlPr>
                          <a:rPr lang="en-US" altLang="zh-CN" i="1" smtClean="0">
                            <a:latin typeface="Cambria Math"/>
                          </a:rPr>
                        </m:ctrlPr>
                      </m:sSubPr>
                      <m:e>
                        <m:r>
                          <a:rPr lang="en-US" altLang="zh-CN" b="0" i="1" smtClean="0">
                            <a:latin typeface="Cambria Math"/>
                          </a:rPr>
                          <m:t>𝐸</m:t>
                        </m:r>
                      </m:e>
                      <m:sub>
                        <m:r>
                          <a:rPr lang="en-US" altLang="zh-CN" b="0" i="1" smtClean="0">
                            <a:latin typeface="Cambria Math"/>
                          </a:rPr>
                          <m:t>𝑥</m:t>
                        </m:r>
                      </m:sub>
                    </m:sSub>
                    <m:r>
                      <a:rPr lang="zh-CN" altLang="en-US" b="0" i="1" smtClean="0">
                        <a:latin typeface="Cambria Math"/>
                      </a:rPr>
                      <m:t>？</m:t>
                    </m:r>
                  </m:oMath>
                </a14:m>
                <a:r>
                  <a:rPr lang="zh-CN" altLang="en-US" dirty="0" smtClean="0"/>
                  <a:t>                       </a:t>
                </a:r>
                <a:r>
                  <a:rPr lang="en-US" altLang="zh-CN" dirty="0" smtClean="0"/>
                  <a:t>A(0</a:t>
                </a:r>
                <a:r>
                  <a:rPr lang="zh-CN" altLang="en-US" dirty="0" smtClean="0"/>
                  <a:t>，</a:t>
                </a:r>
                <a:r>
                  <a:rPr lang="en-US" altLang="zh-CN" dirty="0" smtClean="0"/>
                  <a:t>y)                                         </a:t>
                </a:r>
              </a:p>
              <a:p>
                <a:pPr marL="0" indent="0">
                  <a:buNone/>
                </a:pPr>
                <a:endParaRPr lang="en-US" altLang="zh-CN" dirty="0" smtClean="0"/>
              </a:p>
              <a:p>
                <a:pPr marL="0" indent="0">
                  <a:buNone/>
                </a:pPr>
                <a:r>
                  <a:rPr lang="en-US" altLang="zh-CN" dirty="0" smtClean="0"/>
                  <a:t>                                                              (x,0)       x</a:t>
                </a:r>
              </a:p>
              <a:p>
                <a:pPr marL="0" indent="0">
                  <a:buNone/>
                </a:pPr>
                <a:r>
                  <a:rPr lang="en-US" altLang="zh-CN" dirty="0" smtClean="0"/>
                  <a:t>                                           0            L</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4" y="764704"/>
                <a:ext cx="8352928" cy="5832648"/>
              </a:xfrm>
              <a:blipFill rotWithShape="1">
                <a:blip r:embed="rId4"/>
                <a:stretch>
                  <a:fillRect l="-1898" t="-1881" r="-16569" b="-313"/>
                </a:stretch>
              </a:blipFill>
            </p:spPr>
            <p:txBody>
              <a:bodyPr/>
              <a:lstStyle/>
              <a:p>
                <a:r>
                  <a:rPr lang="zh-CN" altLang="en-US">
                    <a:noFill/>
                  </a:rPr>
                  <a:t> </a:t>
                </a:r>
              </a:p>
            </p:txBody>
          </p:sp>
        </mc:Fallback>
      </mc:AlternateContent>
      <p:cxnSp>
        <p:nvCxnSpPr>
          <p:cNvPr id="5" name="直接箭头连接符 4"/>
          <p:cNvCxnSpPr/>
          <p:nvPr/>
        </p:nvCxnSpPr>
        <p:spPr>
          <a:xfrm flipV="1">
            <a:off x="4427984" y="4131915"/>
            <a:ext cx="0" cy="1800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 name="直接箭头连接符 6"/>
          <p:cNvCxnSpPr/>
          <p:nvPr/>
        </p:nvCxnSpPr>
        <p:spPr>
          <a:xfrm>
            <a:off x="4427984" y="5932115"/>
            <a:ext cx="3024336"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a:off x="4427984" y="5932115"/>
            <a:ext cx="2376264" cy="0"/>
          </a:xfrm>
          <a:prstGeom prst="line">
            <a:avLst/>
          </a:prstGeom>
        </p:spPr>
        <p:style>
          <a:lnRef idx="3">
            <a:schemeClr val="dk1"/>
          </a:lnRef>
          <a:fillRef idx="0">
            <a:schemeClr val="dk1"/>
          </a:fillRef>
          <a:effectRef idx="2">
            <a:schemeClr val="dk1"/>
          </a:effectRef>
          <a:fontRef idx="minor">
            <a:schemeClr val="tx1"/>
          </a:fontRef>
        </p:style>
      </p:cxnSp>
      <p:cxnSp>
        <p:nvCxnSpPr>
          <p:cNvPr id="12" name="直接连接符 11"/>
          <p:cNvCxnSpPr/>
          <p:nvPr/>
        </p:nvCxnSpPr>
        <p:spPr>
          <a:xfrm>
            <a:off x="4427984" y="4509120"/>
            <a:ext cx="1512168" cy="1422995"/>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直接连接符 13"/>
          <p:cNvCxnSpPr/>
          <p:nvPr/>
        </p:nvCxnSpPr>
        <p:spPr>
          <a:xfrm>
            <a:off x="5616116" y="5932115"/>
            <a:ext cx="54006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直接连接符 15"/>
          <p:cNvCxnSpPr/>
          <p:nvPr/>
        </p:nvCxnSpPr>
        <p:spPr>
          <a:xfrm>
            <a:off x="4427984" y="5989265"/>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804248" y="5932115"/>
            <a:ext cx="0" cy="514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6156176" y="6217865"/>
            <a:ext cx="648072"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5" name="直接箭头连接符 24"/>
          <p:cNvCxnSpPr/>
          <p:nvPr/>
        </p:nvCxnSpPr>
        <p:spPr>
          <a:xfrm flipH="1">
            <a:off x="4427984" y="6217865"/>
            <a:ext cx="756084"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57481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371474" y="251937"/>
            <a:ext cx="592871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kumimoji="1" lang="zh-CN" altLang="en-US" sz="3200" dirty="0" smtClean="0">
                <a:latin typeface="宋体" charset="-122"/>
                <a:sym typeface="Symbol" pitchFamily="18" charset="2"/>
              </a:rPr>
              <a:t>（</a:t>
            </a:r>
            <a:r>
              <a:rPr kumimoji="1" lang="en-US" altLang="zh-CN" sz="3200" dirty="0" smtClean="0">
                <a:latin typeface="宋体" charset="-122"/>
                <a:sym typeface="Symbol" pitchFamily="18" charset="2"/>
              </a:rPr>
              <a:t>1</a:t>
            </a:r>
            <a:r>
              <a:rPr kumimoji="1" lang="zh-CN" altLang="en-US" sz="3200" dirty="0" smtClean="0">
                <a:latin typeface="宋体" charset="-122"/>
                <a:sym typeface="Symbol" pitchFamily="18" charset="2"/>
              </a:rPr>
              <a:t>）一</a:t>
            </a:r>
            <a:r>
              <a:rPr kumimoji="1" lang="zh-CN" altLang="en-US" sz="3200" dirty="0">
                <a:latin typeface="宋体" charset="-122"/>
                <a:sym typeface="Symbol" pitchFamily="18" charset="2"/>
              </a:rPr>
              <a:t>个</a:t>
            </a:r>
            <a:r>
              <a:rPr kumimoji="1" lang="zh-CN" altLang="en-US" sz="3200" dirty="0" smtClean="0"/>
              <a:t>点电荷产生的电场：</a:t>
            </a:r>
            <a:endParaRPr kumimoji="1" lang="zh-CN" altLang="en-US" sz="3200" dirty="0"/>
          </a:p>
        </p:txBody>
      </p:sp>
      <p:graphicFrame>
        <p:nvGraphicFramePr>
          <p:cNvPr id="4106" name="Object 10"/>
          <p:cNvGraphicFramePr>
            <a:graphicFrameLocks noChangeAspect="1"/>
          </p:cNvGraphicFramePr>
          <p:nvPr>
            <p:extLst>
              <p:ext uri="{D42A27DB-BD31-4B8C-83A1-F6EECF244321}">
                <p14:modId xmlns:p14="http://schemas.microsoft.com/office/powerpoint/2010/main" val="3424860695"/>
              </p:ext>
            </p:extLst>
          </p:nvPr>
        </p:nvGraphicFramePr>
        <p:xfrm>
          <a:off x="5220072" y="3645024"/>
          <a:ext cx="2152650" cy="1155700"/>
        </p:xfrm>
        <a:graphic>
          <a:graphicData uri="http://schemas.openxmlformats.org/presentationml/2006/ole">
            <mc:AlternateContent xmlns:mc="http://schemas.openxmlformats.org/markup-compatibility/2006">
              <mc:Choice xmlns:v="urn:schemas-microsoft-com:vml" Requires="v">
                <p:oleObj spid="_x0000_s25860" name="公式" r:id="rId4" imgW="799920" imgH="431640" progId="Equation.3">
                  <p:embed/>
                </p:oleObj>
              </mc:Choice>
              <mc:Fallback>
                <p:oleObj name="公式" r:id="rId4" imgW="799920" imgH="431640" progId="Equation.3">
                  <p:embed/>
                  <p:pic>
                    <p:nvPicPr>
                      <p:cNvPr id="0" name=""/>
                      <p:cNvPicPr>
                        <a:picLocks noChangeAspect="1" noChangeArrowheads="1"/>
                      </p:cNvPicPr>
                      <p:nvPr/>
                    </p:nvPicPr>
                    <p:blipFill>
                      <a:blip r:embed="rId5"/>
                      <a:srcRect/>
                      <a:stretch>
                        <a:fillRect/>
                      </a:stretch>
                    </p:blipFill>
                    <p:spPr bwMode="auto">
                      <a:xfrm>
                        <a:off x="5220072" y="3645024"/>
                        <a:ext cx="215265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8" name="Text Box 12"/>
          <p:cNvSpPr txBox="1">
            <a:spLocks noChangeArrowheads="1"/>
          </p:cNvSpPr>
          <p:nvPr/>
        </p:nvSpPr>
        <p:spPr bwMode="auto">
          <a:xfrm>
            <a:off x="2152650" y="4914900"/>
            <a:ext cx="6235774" cy="147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40000"/>
              </a:lnSpc>
              <a:spcBef>
                <a:spcPct val="50000"/>
              </a:spcBef>
              <a:spcAft>
                <a:spcPct val="0"/>
              </a:spcAft>
            </a:pPr>
            <a:r>
              <a:rPr kumimoji="1" lang="zh-CN" altLang="en-US" sz="3200" b="1" dirty="0" smtClean="0">
                <a:solidFill>
                  <a:srgbClr val="000000"/>
                </a:solidFill>
              </a:rPr>
              <a:t>只</a:t>
            </a:r>
            <a:r>
              <a:rPr kumimoji="1" lang="zh-CN" altLang="en-US" sz="3200" b="1" dirty="0">
                <a:solidFill>
                  <a:srgbClr val="000000"/>
                </a:solidFill>
              </a:rPr>
              <a:t>与</a:t>
            </a:r>
            <a:r>
              <a:rPr kumimoji="1" lang="en-US" altLang="zh-CN" sz="3200" b="1" i="1" dirty="0">
                <a:solidFill>
                  <a:srgbClr val="000000"/>
                </a:solidFill>
              </a:rPr>
              <a:t>P</a:t>
            </a:r>
            <a:r>
              <a:rPr kumimoji="1" lang="en-US" altLang="zh-CN" sz="3200" b="1" baseline="-25000" dirty="0">
                <a:solidFill>
                  <a:srgbClr val="000000"/>
                </a:solidFill>
              </a:rPr>
              <a:t>1</a:t>
            </a:r>
            <a:r>
              <a:rPr kumimoji="1" lang="zh-CN" altLang="en-US" sz="3200" b="1" i="1" dirty="0">
                <a:solidFill>
                  <a:srgbClr val="000000"/>
                </a:solidFill>
              </a:rPr>
              <a:t>、</a:t>
            </a:r>
            <a:r>
              <a:rPr kumimoji="1" lang="en-US" altLang="zh-CN" sz="3200" b="1" i="1" dirty="0">
                <a:solidFill>
                  <a:srgbClr val="000000"/>
                </a:solidFill>
              </a:rPr>
              <a:t>P</a:t>
            </a:r>
            <a:r>
              <a:rPr kumimoji="1" lang="en-US" altLang="zh-CN" sz="3200" b="1" baseline="-25000" dirty="0">
                <a:solidFill>
                  <a:srgbClr val="000000"/>
                </a:solidFill>
              </a:rPr>
              <a:t>2</a:t>
            </a:r>
            <a:r>
              <a:rPr kumimoji="1" lang="zh-CN" altLang="en-US" sz="3200" b="1" dirty="0">
                <a:solidFill>
                  <a:srgbClr val="000000"/>
                </a:solidFill>
              </a:rPr>
              <a:t>位置有关</a:t>
            </a:r>
            <a:r>
              <a:rPr kumimoji="1" lang="zh-CN" altLang="en-US" sz="3200" b="1" dirty="0" smtClean="0">
                <a:solidFill>
                  <a:srgbClr val="000000"/>
                </a:solidFill>
              </a:rPr>
              <a:t>，</a:t>
            </a:r>
            <a:r>
              <a:rPr kumimoji="1" lang="zh-CN" altLang="en-US" sz="3200" dirty="0" smtClean="0">
                <a:solidFill>
                  <a:srgbClr val="000000"/>
                </a:solidFill>
              </a:rPr>
              <a:t>而与</a:t>
            </a:r>
            <a:r>
              <a:rPr kumimoji="1" lang="zh-CN" altLang="en-US" sz="3200" dirty="0">
                <a:solidFill>
                  <a:srgbClr val="000000"/>
                </a:solidFill>
              </a:rPr>
              <a:t>路径</a:t>
            </a:r>
            <a:r>
              <a:rPr kumimoji="1" lang="zh-CN" altLang="en-US" sz="3200" dirty="0" smtClean="0">
                <a:solidFill>
                  <a:srgbClr val="000000"/>
                </a:solidFill>
              </a:rPr>
              <a:t>无关。</a:t>
            </a:r>
            <a:endParaRPr kumimoji="1" lang="zh-CN" altLang="en-US" sz="3200" dirty="0">
              <a:solidFill>
                <a:srgbClr val="000000"/>
              </a:solidFill>
            </a:endParaRPr>
          </a:p>
        </p:txBody>
      </p:sp>
      <p:grpSp>
        <p:nvGrpSpPr>
          <p:cNvPr id="4143" name="Group 47"/>
          <p:cNvGrpSpPr>
            <a:grpSpLocks/>
          </p:cNvGrpSpPr>
          <p:nvPr/>
        </p:nvGrpSpPr>
        <p:grpSpPr bwMode="auto">
          <a:xfrm rot="-201644">
            <a:off x="571500" y="4629150"/>
            <a:ext cx="762000" cy="914400"/>
            <a:chOff x="384" y="3456"/>
            <a:chExt cx="480" cy="576"/>
          </a:xfrm>
        </p:grpSpPr>
        <p:sp>
          <p:nvSpPr>
            <p:cNvPr id="4121" name="Line 25"/>
            <p:cNvSpPr>
              <a:spLocks noChangeShapeType="1"/>
            </p:cNvSpPr>
            <p:nvPr/>
          </p:nvSpPr>
          <p:spPr bwMode="auto">
            <a:xfrm>
              <a:off x="480" y="3456"/>
              <a:ext cx="336" cy="57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000000"/>
                </a:solidFill>
              </a:endParaRPr>
            </a:p>
          </p:txBody>
        </p:sp>
        <p:sp>
          <p:nvSpPr>
            <p:cNvPr id="4126" name="Text Box 30"/>
            <p:cNvSpPr txBox="1">
              <a:spLocks noChangeArrowheads="1"/>
            </p:cNvSpPr>
            <p:nvPr/>
          </p:nvSpPr>
          <p:spPr bwMode="auto">
            <a:xfrm>
              <a:off x="384" y="3588"/>
              <a:ext cx="48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3200" b="1" i="1" dirty="0">
                  <a:solidFill>
                    <a:srgbClr val="000000"/>
                  </a:solidFill>
                </a:rPr>
                <a:t>r</a:t>
              </a:r>
              <a:r>
                <a:rPr kumimoji="1" lang="en-US" altLang="zh-CN" sz="3200" b="1" baseline="-25000" dirty="0">
                  <a:solidFill>
                    <a:srgbClr val="000000"/>
                  </a:solidFill>
                </a:rPr>
                <a:t>1</a:t>
              </a:r>
              <a:endParaRPr kumimoji="1" lang="en-US" altLang="zh-CN" sz="3200" b="1" dirty="0">
                <a:solidFill>
                  <a:srgbClr val="000000"/>
                </a:solidFill>
              </a:endParaRPr>
            </a:p>
          </p:txBody>
        </p:sp>
      </p:grpSp>
      <p:grpSp>
        <p:nvGrpSpPr>
          <p:cNvPr id="4148" name="Group 52"/>
          <p:cNvGrpSpPr>
            <a:grpSpLocks/>
          </p:cNvGrpSpPr>
          <p:nvPr/>
        </p:nvGrpSpPr>
        <p:grpSpPr bwMode="auto">
          <a:xfrm>
            <a:off x="704850" y="2495550"/>
            <a:ext cx="1981200" cy="2133600"/>
            <a:chOff x="480" y="1488"/>
            <a:chExt cx="1248" cy="1344"/>
          </a:xfrm>
        </p:grpSpPr>
        <p:sp>
          <p:nvSpPr>
            <p:cNvPr id="4120" name="Line 24"/>
            <p:cNvSpPr>
              <a:spLocks noChangeShapeType="1"/>
            </p:cNvSpPr>
            <p:nvPr/>
          </p:nvSpPr>
          <p:spPr bwMode="auto">
            <a:xfrm flipV="1">
              <a:off x="480" y="1488"/>
              <a:ext cx="1248" cy="13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000000"/>
                </a:solidFill>
              </a:endParaRPr>
            </a:p>
          </p:txBody>
        </p:sp>
        <p:sp>
          <p:nvSpPr>
            <p:cNvPr id="4127" name="Text Box 31"/>
            <p:cNvSpPr txBox="1">
              <a:spLocks noChangeArrowheads="1"/>
            </p:cNvSpPr>
            <p:nvPr/>
          </p:nvSpPr>
          <p:spPr bwMode="auto">
            <a:xfrm>
              <a:off x="912" y="1728"/>
              <a:ext cx="48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3200" b="1" i="1" dirty="0">
                  <a:solidFill>
                    <a:srgbClr val="000000"/>
                  </a:solidFill>
                </a:rPr>
                <a:t>r</a:t>
              </a:r>
              <a:r>
                <a:rPr kumimoji="1" lang="en-US" altLang="zh-CN" sz="3200" b="1" baseline="-25000" dirty="0">
                  <a:solidFill>
                    <a:srgbClr val="000000"/>
                  </a:solidFill>
                </a:rPr>
                <a:t>2</a:t>
              </a:r>
              <a:endParaRPr kumimoji="1" lang="en-US" altLang="zh-CN" sz="3200" b="1" dirty="0">
                <a:solidFill>
                  <a:srgbClr val="000000"/>
                </a:solidFill>
              </a:endParaRPr>
            </a:p>
          </p:txBody>
        </p:sp>
      </p:grpSp>
      <p:grpSp>
        <p:nvGrpSpPr>
          <p:cNvPr id="4141" name="Group 45"/>
          <p:cNvGrpSpPr>
            <a:grpSpLocks/>
          </p:cNvGrpSpPr>
          <p:nvPr/>
        </p:nvGrpSpPr>
        <p:grpSpPr bwMode="auto">
          <a:xfrm>
            <a:off x="285750" y="1962150"/>
            <a:ext cx="3619500" cy="4114800"/>
            <a:chOff x="216" y="1776"/>
            <a:chExt cx="2280" cy="2592"/>
          </a:xfrm>
        </p:grpSpPr>
        <p:sp>
          <p:nvSpPr>
            <p:cNvPr id="4116" name="Freeform 20"/>
            <p:cNvSpPr>
              <a:spLocks/>
            </p:cNvSpPr>
            <p:nvPr/>
          </p:nvSpPr>
          <p:spPr bwMode="auto">
            <a:xfrm rot="153420">
              <a:off x="864" y="2112"/>
              <a:ext cx="960" cy="1920"/>
            </a:xfrm>
            <a:custGeom>
              <a:avLst/>
              <a:gdLst>
                <a:gd name="T0" fmla="*/ 0 w 960"/>
                <a:gd name="T1" fmla="*/ 1920 h 1920"/>
                <a:gd name="T2" fmla="*/ 384 w 960"/>
                <a:gd name="T3" fmla="*/ 1584 h 1920"/>
                <a:gd name="T4" fmla="*/ 816 w 960"/>
                <a:gd name="T5" fmla="*/ 1008 h 1920"/>
                <a:gd name="T6" fmla="*/ 960 w 960"/>
                <a:gd name="T7" fmla="*/ 432 h 1920"/>
                <a:gd name="T8" fmla="*/ 816 w 960"/>
                <a:gd name="T9" fmla="*/ 0 h 1920"/>
              </a:gdLst>
              <a:ahLst/>
              <a:cxnLst>
                <a:cxn ang="0">
                  <a:pos x="T0" y="T1"/>
                </a:cxn>
                <a:cxn ang="0">
                  <a:pos x="T2" y="T3"/>
                </a:cxn>
                <a:cxn ang="0">
                  <a:pos x="T4" y="T5"/>
                </a:cxn>
                <a:cxn ang="0">
                  <a:pos x="T6" y="T7"/>
                </a:cxn>
                <a:cxn ang="0">
                  <a:pos x="T8" y="T9"/>
                </a:cxn>
              </a:cxnLst>
              <a:rect l="0" t="0" r="r" b="b"/>
              <a:pathLst>
                <a:path w="960" h="1920">
                  <a:moveTo>
                    <a:pt x="0" y="1920"/>
                  </a:moveTo>
                  <a:cubicBezTo>
                    <a:pt x="124" y="1828"/>
                    <a:pt x="248" y="1736"/>
                    <a:pt x="384" y="1584"/>
                  </a:cubicBezTo>
                  <a:cubicBezTo>
                    <a:pt x="520" y="1432"/>
                    <a:pt x="720" y="1200"/>
                    <a:pt x="816" y="1008"/>
                  </a:cubicBezTo>
                  <a:cubicBezTo>
                    <a:pt x="912" y="816"/>
                    <a:pt x="960" y="600"/>
                    <a:pt x="960" y="432"/>
                  </a:cubicBezTo>
                  <a:cubicBezTo>
                    <a:pt x="960" y="264"/>
                    <a:pt x="888" y="132"/>
                    <a:pt x="816"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000000"/>
                </a:solidFill>
              </a:endParaRPr>
            </a:p>
          </p:txBody>
        </p:sp>
        <p:sp>
          <p:nvSpPr>
            <p:cNvPr id="4117" name="Text Box 21"/>
            <p:cNvSpPr txBox="1">
              <a:spLocks noChangeArrowheads="1"/>
            </p:cNvSpPr>
            <p:nvPr/>
          </p:nvSpPr>
          <p:spPr bwMode="auto">
            <a:xfrm>
              <a:off x="384" y="331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400">
                  <a:solidFill>
                    <a:srgbClr val="000000"/>
                  </a:solidFill>
                  <a:sym typeface="Symbol" pitchFamily="18" charset="2"/>
                </a:rPr>
                <a:t></a:t>
              </a:r>
              <a:endParaRPr kumimoji="1" lang="en-US" altLang="zh-CN" sz="2400">
                <a:solidFill>
                  <a:srgbClr val="000000"/>
                </a:solidFill>
              </a:endParaRPr>
            </a:p>
          </p:txBody>
        </p:sp>
        <p:sp>
          <p:nvSpPr>
            <p:cNvPr id="4118" name="Line 22"/>
            <p:cNvSpPr>
              <a:spLocks noChangeShapeType="1"/>
            </p:cNvSpPr>
            <p:nvPr/>
          </p:nvSpPr>
          <p:spPr bwMode="auto">
            <a:xfrm flipV="1">
              <a:off x="480" y="3024"/>
              <a:ext cx="1248"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000000"/>
                </a:solidFill>
              </a:endParaRPr>
            </a:p>
          </p:txBody>
        </p:sp>
        <p:sp>
          <p:nvSpPr>
            <p:cNvPr id="4119" name="Line 23"/>
            <p:cNvSpPr>
              <a:spLocks noChangeShapeType="1"/>
            </p:cNvSpPr>
            <p:nvPr/>
          </p:nvSpPr>
          <p:spPr bwMode="auto">
            <a:xfrm flipV="1">
              <a:off x="1728" y="2784"/>
              <a:ext cx="96" cy="240"/>
            </a:xfrm>
            <a:prstGeom prst="line">
              <a:avLst/>
            </a:prstGeom>
            <a:noFill/>
            <a:ln w="28575">
              <a:solidFill>
                <a:srgbClr val="FF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000000"/>
                </a:solidFill>
              </a:endParaRPr>
            </a:p>
          </p:txBody>
        </p:sp>
        <p:sp>
          <p:nvSpPr>
            <p:cNvPr id="4122" name="Text Box 26"/>
            <p:cNvSpPr txBox="1">
              <a:spLocks noChangeArrowheads="1"/>
            </p:cNvSpPr>
            <p:nvPr/>
          </p:nvSpPr>
          <p:spPr bwMode="auto">
            <a:xfrm>
              <a:off x="696" y="3816"/>
              <a:ext cx="3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800" b="1">
                  <a:solidFill>
                    <a:srgbClr val="000000"/>
                  </a:solidFill>
                  <a:sym typeface="Symbol" pitchFamily="18" charset="2"/>
                </a:rPr>
                <a:t></a:t>
              </a:r>
              <a:endParaRPr kumimoji="1" lang="en-US" altLang="zh-CN" sz="2800" b="1">
                <a:solidFill>
                  <a:srgbClr val="000000"/>
                </a:solidFill>
              </a:endParaRPr>
            </a:p>
          </p:txBody>
        </p:sp>
        <p:sp>
          <p:nvSpPr>
            <p:cNvPr id="4123" name="Text Box 27"/>
            <p:cNvSpPr txBox="1">
              <a:spLocks noChangeArrowheads="1"/>
            </p:cNvSpPr>
            <p:nvPr/>
          </p:nvSpPr>
          <p:spPr bwMode="auto">
            <a:xfrm>
              <a:off x="1608" y="1932"/>
              <a:ext cx="3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800" b="1">
                  <a:solidFill>
                    <a:srgbClr val="000000"/>
                  </a:solidFill>
                  <a:sym typeface="Symbol" pitchFamily="18" charset="2"/>
                </a:rPr>
                <a:t></a:t>
              </a:r>
              <a:endParaRPr kumimoji="1" lang="en-US" altLang="zh-CN" sz="2800" b="1">
                <a:solidFill>
                  <a:srgbClr val="000000"/>
                </a:solidFill>
              </a:endParaRPr>
            </a:p>
          </p:txBody>
        </p:sp>
        <p:sp>
          <p:nvSpPr>
            <p:cNvPr id="4124" name="Line 28"/>
            <p:cNvSpPr>
              <a:spLocks noChangeShapeType="1"/>
            </p:cNvSpPr>
            <p:nvPr/>
          </p:nvSpPr>
          <p:spPr bwMode="auto">
            <a:xfrm flipV="1">
              <a:off x="1728" y="2880"/>
              <a:ext cx="384" cy="144"/>
            </a:xfrm>
            <a:prstGeom prst="line">
              <a:avLst/>
            </a:prstGeom>
            <a:noFill/>
            <a:ln w="28575">
              <a:solidFill>
                <a:srgbClr val="0000FF"/>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000000"/>
                </a:solidFill>
              </a:endParaRPr>
            </a:p>
          </p:txBody>
        </p:sp>
        <p:sp>
          <p:nvSpPr>
            <p:cNvPr id="4125" name="Text Box 29"/>
            <p:cNvSpPr txBox="1">
              <a:spLocks noChangeArrowheads="1"/>
            </p:cNvSpPr>
            <p:nvPr/>
          </p:nvSpPr>
          <p:spPr bwMode="auto">
            <a:xfrm>
              <a:off x="672" y="4003"/>
              <a:ext cx="48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3200" b="1" i="1">
                  <a:solidFill>
                    <a:srgbClr val="000000"/>
                  </a:solidFill>
                </a:rPr>
                <a:t>P</a:t>
              </a:r>
              <a:r>
                <a:rPr kumimoji="1" lang="en-US" altLang="zh-CN" sz="3200" b="1" baseline="-25000">
                  <a:solidFill>
                    <a:srgbClr val="000000"/>
                  </a:solidFill>
                </a:rPr>
                <a:t>1</a:t>
              </a:r>
              <a:endParaRPr kumimoji="1" lang="en-US" altLang="zh-CN" sz="3200" b="1">
                <a:solidFill>
                  <a:srgbClr val="000000"/>
                </a:solidFill>
              </a:endParaRPr>
            </a:p>
          </p:txBody>
        </p:sp>
        <p:sp>
          <p:nvSpPr>
            <p:cNvPr id="4128" name="Text Box 32"/>
            <p:cNvSpPr txBox="1">
              <a:spLocks noChangeArrowheads="1"/>
            </p:cNvSpPr>
            <p:nvPr/>
          </p:nvSpPr>
          <p:spPr bwMode="auto">
            <a:xfrm>
              <a:off x="1608" y="1776"/>
              <a:ext cx="48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3200" b="1" i="1" dirty="0">
                  <a:solidFill>
                    <a:srgbClr val="000000"/>
                  </a:solidFill>
                </a:rPr>
                <a:t>P</a:t>
              </a:r>
              <a:r>
                <a:rPr kumimoji="1" lang="en-US" altLang="zh-CN" sz="3200" b="1" baseline="-25000" dirty="0">
                  <a:solidFill>
                    <a:srgbClr val="000000"/>
                  </a:solidFill>
                </a:rPr>
                <a:t>2</a:t>
              </a:r>
              <a:endParaRPr kumimoji="1" lang="en-US" altLang="zh-CN" sz="3200" b="1" dirty="0">
                <a:solidFill>
                  <a:srgbClr val="000000"/>
                </a:solidFill>
              </a:endParaRPr>
            </a:p>
          </p:txBody>
        </p:sp>
        <p:sp>
          <p:nvSpPr>
            <p:cNvPr id="4130" name="Text Box 34"/>
            <p:cNvSpPr txBox="1">
              <a:spLocks noChangeArrowheads="1"/>
            </p:cNvSpPr>
            <p:nvPr/>
          </p:nvSpPr>
          <p:spPr bwMode="auto">
            <a:xfrm>
              <a:off x="1620" y="288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400">
                  <a:solidFill>
                    <a:srgbClr val="000000"/>
                  </a:solidFill>
                  <a:sym typeface="Symbol" pitchFamily="18" charset="2"/>
                </a:rPr>
                <a:t></a:t>
              </a:r>
              <a:endParaRPr kumimoji="1" lang="en-US" altLang="zh-CN" sz="2400">
                <a:solidFill>
                  <a:srgbClr val="000000"/>
                </a:solidFill>
              </a:endParaRPr>
            </a:p>
          </p:txBody>
        </p:sp>
        <p:grpSp>
          <p:nvGrpSpPr>
            <p:cNvPr id="4137" name="Group 41"/>
            <p:cNvGrpSpPr>
              <a:grpSpLocks/>
            </p:cNvGrpSpPr>
            <p:nvPr/>
          </p:nvGrpSpPr>
          <p:grpSpPr bwMode="auto">
            <a:xfrm>
              <a:off x="1488" y="2676"/>
              <a:ext cx="432" cy="327"/>
              <a:chOff x="2016" y="3552"/>
              <a:chExt cx="432" cy="327"/>
            </a:xfrm>
          </p:grpSpPr>
          <p:sp>
            <p:nvSpPr>
              <p:cNvPr id="4131" name="Text Box 35"/>
              <p:cNvSpPr txBox="1">
                <a:spLocks noChangeArrowheads="1"/>
              </p:cNvSpPr>
              <p:nvPr/>
            </p:nvSpPr>
            <p:spPr bwMode="auto">
              <a:xfrm>
                <a:off x="2016" y="3552"/>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800" b="1">
                    <a:solidFill>
                      <a:srgbClr val="FF3300"/>
                    </a:solidFill>
                  </a:rPr>
                  <a:t>d</a:t>
                </a:r>
                <a:r>
                  <a:rPr kumimoji="1" lang="en-US" altLang="zh-CN" sz="2800" b="1" i="1">
                    <a:solidFill>
                      <a:srgbClr val="FF3300"/>
                    </a:solidFill>
                  </a:rPr>
                  <a:t>l</a:t>
                </a:r>
              </a:p>
            </p:txBody>
          </p:sp>
          <p:sp>
            <p:nvSpPr>
              <p:cNvPr id="4132" name="Line 36"/>
              <p:cNvSpPr>
                <a:spLocks noChangeShapeType="1"/>
              </p:cNvSpPr>
              <p:nvPr/>
            </p:nvSpPr>
            <p:spPr bwMode="auto">
              <a:xfrm>
                <a:off x="2196" y="3612"/>
                <a:ext cx="144" cy="0"/>
              </a:xfrm>
              <a:prstGeom prst="line">
                <a:avLst/>
              </a:prstGeom>
              <a:noFill/>
              <a:ln w="12700">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000000"/>
                  </a:solidFill>
                </a:endParaRPr>
              </a:p>
            </p:txBody>
          </p:sp>
        </p:grpSp>
        <p:grpSp>
          <p:nvGrpSpPr>
            <p:cNvPr id="4134" name="Group 38"/>
            <p:cNvGrpSpPr>
              <a:grpSpLocks/>
            </p:cNvGrpSpPr>
            <p:nvPr/>
          </p:nvGrpSpPr>
          <p:grpSpPr bwMode="auto">
            <a:xfrm>
              <a:off x="2064" y="2736"/>
              <a:ext cx="432" cy="327"/>
              <a:chOff x="2016" y="3552"/>
              <a:chExt cx="432" cy="327"/>
            </a:xfrm>
          </p:grpSpPr>
          <p:sp>
            <p:nvSpPr>
              <p:cNvPr id="4135" name="Text Box 39"/>
              <p:cNvSpPr txBox="1">
                <a:spLocks noChangeArrowheads="1"/>
              </p:cNvSpPr>
              <p:nvPr/>
            </p:nvSpPr>
            <p:spPr bwMode="auto">
              <a:xfrm>
                <a:off x="2016" y="3552"/>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2800" b="1" i="1" dirty="0">
                    <a:solidFill>
                      <a:srgbClr val="0000FF"/>
                    </a:solidFill>
                  </a:rPr>
                  <a:t>E</a:t>
                </a:r>
              </a:p>
            </p:txBody>
          </p:sp>
          <p:sp>
            <p:nvSpPr>
              <p:cNvPr id="4136" name="Line 40"/>
              <p:cNvSpPr>
                <a:spLocks noChangeShapeType="1"/>
              </p:cNvSpPr>
              <p:nvPr/>
            </p:nvSpPr>
            <p:spPr bwMode="auto">
              <a:xfrm>
                <a:off x="2112" y="3600"/>
                <a:ext cx="144" cy="0"/>
              </a:xfrm>
              <a:prstGeom prst="line">
                <a:avLst/>
              </a:prstGeom>
              <a:noFill/>
              <a:ln w="127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000000"/>
                  </a:solidFill>
                </a:endParaRPr>
              </a:p>
            </p:txBody>
          </p:sp>
        </p:grpSp>
        <p:sp>
          <p:nvSpPr>
            <p:cNvPr id="4138" name="Text Box 42"/>
            <p:cNvSpPr txBox="1">
              <a:spLocks noChangeArrowheads="1"/>
            </p:cNvSpPr>
            <p:nvPr/>
          </p:nvSpPr>
          <p:spPr bwMode="auto">
            <a:xfrm>
              <a:off x="1104" y="3120"/>
              <a:ext cx="38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3200" b="1" i="1">
                  <a:solidFill>
                    <a:srgbClr val="000000"/>
                  </a:solidFill>
                </a:rPr>
                <a:t>r</a:t>
              </a:r>
              <a:endParaRPr kumimoji="1" lang="en-US" altLang="zh-CN" sz="3200" b="1">
                <a:solidFill>
                  <a:srgbClr val="000000"/>
                </a:solidFill>
              </a:endParaRPr>
            </a:p>
          </p:txBody>
        </p:sp>
        <p:sp>
          <p:nvSpPr>
            <p:cNvPr id="4140" name="Text Box 44"/>
            <p:cNvSpPr txBox="1">
              <a:spLocks noChangeArrowheads="1"/>
            </p:cNvSpPr>
            <p:nvPr/>
          </p:nvSpPr>
          <p:spPr bwMode="auto">
            <a:xfrm>
              <a:off x="216" y="3271"/>
              <a:ext cx="38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3200" b="1" i="1">
                  <a:solidFill>
                    <a:srgbClr val="000000"/>
                  </a:solidFill>
                </a:rPr>
                <a:t>q</a:t>
              </a:r>
            </a:p>
          </p:txBody>
        </p:sp>
      </p:grpSp>
      <p:graphicFrame>
        <p:nvGraphicFramePr>
          <p:cNvPr id="4144" name="Object 48"/>
          <p:cNvGraphicFramePr>
            <a:graphicFrameLocks noChangeAspect="1"/>
          </p:cNvGraphicFramePr>
          <p:nvPr>
            <p:extLst>
              <p:ext uri="{D42A27DB-BD31-4B8C-83A1-F6EECF244321}">
                <p14:modId xmlns:p14="http://schemas.microsoft.com/office/powerpoint/2010/main" val="1751199332"/>
              </p:ext>
            </p:extLst>
          </p:nvPr>
        </p:nvGraphicFramePr>
        <p:xfrm>
          <a:off x="3313907" y="824707"/>
          <a:ext cx="4792663" cy="977900"/>
        </p:xfrm>
        <a:graphic>
          <a:graphicData uri="http://schemas.openxmlformats.org/presentationml/2006/ole">
            <mc:AlternateContent xmlns:mc="http://schemas.openxmlformats.org/markup-compatibility/2006">
              <mc:Choice xmlns:v="urn:schemas-microsoft-com:vml" Requires="v">
                <p:oleObj spid="_x0000_s25861" name="公式" r:id="rId6" imgW="1434960" imgH="355320" progId="Equation.3">
                  <p:embed/>
                </p:oleObj>
              </mc:Choice>
              <mc:Fallback>
                <p:oleObj name="公式" r:id="rId6" imgW="1434960" imgH="355320" progId="Equation.3">
                  <p:embed/>
                  <p:pic>
                    <p:nvPicPr>
                      <p:cNvPr id="0" name=""/>
                      <p:cNvPicPr>
                        <a:picLocks noChangeAspect="1" noChangeArrowheads="1"/>
                      </p:cNvPicPr>
                      <p:nvPr/>
                    </p:nvPicPr>
                    <p:blipFill>
                      <a:blip r:embed="rId7"/>
                      <a:srcRect/>
                      <a:stretch>
                        <a:fillRect/>
                      </a:stretch>
                    </p:blipFill>
                    <p:spPr bwMode="auto">
                      <a:xfrm>
                        <a:off x="3313907" y="824707"/>
                        <a:ext cx="4792663" cy="977900"/>
                      </a:xfrm>
                      <a:prstGeom prst="rect">
                        <a:avLst/>
                      </a:prstGeom>
                      <a:noFill/>
                      <a:ln>
                        <a:noFill/>
                      </a:ln>
                      <a:effectLst/>
                      <a:extLst/>
                    </p:spPr>
                  </p:pic>
                </p:oleObj>
              </mc:Fallback>
            </mc:AlternateContent>
          </a:graphicData>
        </a:graphic>
      </p:graphicFrame>
      <p:graphicFrame>
        <p:nvGraphicFramePr>
          <p:cNvPr id="4146" name="Object 50"/>
          <p:cNvGraphicFramePr>
            <a:graphicFrameLocks noChangeAspect="1"/>
          </p:cNvGraphicFramePr>
          <p:nvPr>
            <p:extLst>
              <p:ext uri="{D42A27DB-BD31-4B8C-83A1-F6EECF244321}">
                <p14:modId xmlns:p14="http://schemas.microsoft.com/office/powerpoint/2010/main" val="2380135428"/>
              </p:ext>
            </p:extLst>
          </p:nvPr>
        </p:nvGraphicFramePr>
        <p:xfrm>
          <a:off x="5220072" y="1772816"/>
          <a:ext cx="1876425" cy="993775"/>
        </p:xfrm>
        <a:graphic>
          <a:graphicData uri="http://schemas.openxmlformats.org/presentationml/2006/ole">
            <mc:AlternateContent xmlns:mc="http://schemas.openxmlformats.org/markup-compatibility/2006">
              <mc:Choice xmlns:v="urn:schemas-microsoft-com:vml" Requires="v">
                <p:oleObj spid="_x0000_s25862" name="公式" r:id="rId8" imgW="583920" imgH="355320" progId="Equation.3">
                  <p:embed/>
                </p:oleObj>
              </mc:Choice>
              <mc:Fallback>
                <p:oleObj name="公式" r:id="rId8" imgW="583920" imgH="355320" progId="Equation.3">
                  <p:embed/>
                  <p:pic>
                    <p:nvPicPr>
                      <p:cNvPr id="0" name=""/>
                      <p:cNvPicPr>
                        <a:picLocks noChangeAspect="1" noChangeArrowheads="1"/>
                      </p:cNvPicPr>
                      <p:nvPr/>
                    </p:nvPicPr>
                    <p:blipFill>
                      <a:blip r:embed="rId9"/>
                      <a:srcRect/>
                      <a:stretch>
                        <a:fillRect/>
                      </a:stretch>
                    </p:blipFill>
                    <p:spPr bwMode="auto">
                      <a:xfrm>
                        <a:off x="5220072" y="1772816"/>
                        <a:ext cx="1876425" cy="99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1005336713"/>
              </p:ext>
            </p:extLst>
          </p:nvPr>
        </p:nvGraphicFramePr>
        <p:xfrm>
          <a:off x="2885297" y="3324716"/>
          <a:ext cx="305810" cy="428134"/>
        </p:xfrm>
        <a:graphic>
          <a:graphicData uri="http://schemas.openxmlformats.org/presentationml/2006/ole">
            <mc:AlternateContent xmlns:mc="http://schemas.openxmlformats.org/markup-compatibility/2006">
              <mc:Choice xmlns:v="urn:schemas-microsoft-com:vml" Requires="v">
                <p:oleObj spid="_x0000_s25863" name="公式" r:id="rId10" imgW="126720" imgH="177480" progId="Equation.3">
                  <p:embed/>
                </p:oleObj>
              </mc:Choice>
              <mc:Fallback>
                <p:oleObj name="公式" r:id="rId10" imgW="126720" imgH="177480" progId="Equation.3">
                  <p:embed/>
                  <p:pic>
                    <p:nvPicPr>
                      <p:cNvPr id="0" name=""/>
                      <p:cNvPicPr/>
                      <p:nvPr/>
                    </p:nvPicPr>
                    <p:blipFill>
                      <a:blip r:embed="rId11"/>
                      <a:stretch>
                        <a:fillRect/>
                      </a:stretch>
                    </p:blipFill>
                    <p:spPr>
                      <a:xfrm>
                        <a:off x="2885297" y="3324716"/>
                        <a:ext cx="305810" cy="428134"/>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701413303"/>
              </p:ext>
            </p:extLst>
          </p:nvPr>
        </p:nvGraphicFramePr>
        <p:xfrm>
          <a:off x="2727882" y="4005263"/>
          <a:ext cx="491568" cy="510817"/>
        </p:xfrm>
        <a:graphic>
          <a:graphicData uri="http://schemas.openxmlformats.org/presentationml/2006/ole">
            <mc:AlternateContent xmlns:mc="http://schemas.openxmlformats.org/markup-compatibility/2006">
              <mc:Choice xmlns:v="urn:schemas-microsoft-com:vml" Requires="v">
                <p:oleObj spid="_x0000_s25864" name="公式" r:id="rId12" imgW="203040" imgH="177480" progId="Equation.3">
                  <p:embed/>
                </p:oleObj>
              </mc:Choice>
              <mc:Fallback>
                <p:oleObj name="公式" r:id="rId12" imgW="203040" imgH="177480" progId="Equation.3">
                  <p:embed/>
                  <p:pic>
                    <p:nvPicPr>
                      <p:cNvPr id="0" name=""/>
                      <p:cNvPicPr/>
                      <p:nvPr/>
                    </p:nvPicPr>
                    <p:blipFill>
                      <a:blip r:embed="rId13"/>
                      <a:stretch>
                        <a:fillRect/>
                      </a:stretch>
                    </p:blipFill>
                    <p:spPr>
                      <a:xfrm>
                        <a:off x="2727882" y="4005263"/>
                        <a:ext cx="491568" cy="51081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441423739"/>
              </p:ext>
            </p:extLst>
          </p:nvPr>
        </p:nvGraphicFramePr>
        <p:xfrm>
          <a:off x="5220072" y="2636912"/>
          <a:ext cx="2108124" cy="1146524"/>
        </p:xfrm>
        <a:graphic>
          <a:graphicData uri="http://schemas.openxmlformats.org/presentationml/2006/ole">
            <mc:AlternateContent xmlns:mc="http://schemas.openxmlformats.org/markup-compatibility/2006">
              <mc:Choice xmlns:v="urn:schemas-microsoft-com:vml" Requires="v">
                <p:oleObj spid="_x0000_s25865" name="公式" r:id="rId14" imgW="723600" imgH="393480" progId="Equation.3">
                  <p:embed/>
                </p:oleObj>
              </mc:Choice>
              <mc:Fallback>
                <p:oleObj name="公式" r:id="rId14" imgW="723600" imgH="393480" progId="Equation.3">
                  <p:embed/>
                  <p:pic>
                    <p:nvPicPr>
                      <p:cNvPr id="0" name=""/>
                      <p:cNvPicPr/>
                      <p:nvPr/>
                    </p:nvPicPr>
                    <p:blipFill>
                      <a:blip r:embed="rId15"/>
                      <a:stretch>
                        <a:fillRect/>
                      </a:stretch>
                    </p:blipFill>
                    <p:spPr>
                      <a:xfrm>
                        <a:off x="5220072" y="2636912"/>
                        <a:ext cx="2108124" cy="1146524"/>
                      </a:xfrm>
                      <a:prstGeom prst="rect">
                        <a:avLst/>
                      </a:prstGeom>
                    </p:spPr>
                  </p:pic>
                </p:oleObj>
              </mc:Fallback>
            </mc:AlternateContent>
          </a:graphicData>
        </a:graphic>
      </p:graphicFrame>
    </p:spTree>
    <p:extLst>
      <p:ext uri="{BB962C8B-B14F-4D97-AF65-F5344CB8AC3E}">
        <p14:creationId xmlns:p14="http://schemas.microsoft.com/office/powerpoint/2010/main" val="3196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143"/>
                                        </p:tgtEl>
                                        <p:attrNameLst>
                                          <p:attrName>style.visibility</p:attrName>
                                        </p:attrNameLst>
                                      </p:cBhvr>
                                      <p:to>
                                        <p:strVal val="visible"/>
                                      </p:to>
                                    </p:set>
                                    <p:animEffect transition="in" filter="wipe(down)">
                                      <p:cBhvr>
                                        <p:cTn id="7" dur="500"/>
                                        <p:tgtEl>
                                          <p:spTgt spid="4143"/>
                                        </p:tgtEl>
                                      </p:cBhvr>
                                    </p:animEffect>
                                  </p:childTnLst>
                                </p:cTn>
                              </p:par>
                              <p:par>
                                <p:cTn id="8" presetID="22" presetClass="entr" presetSubtype="4" fill="hold" nodeType="withEffect">
                                  <p:stCondLst>
                                    <p:cond delay="0"/>
                                  </p:stCondLst>
                                  <p:childTnLst>
                                    <p:set>
                                      <p:cBhvr>
                                        <p:cTn id="9" dur="1" fill="hold">
                                          <p:stCondLst>
                                            <p:cond delay="0"/>
                                          </p:stCondLst>
                                        </p:cTn>
                                        <p:tgtEl>
                                          <p:spTgt spid="4148"/>
                                        </p:tgtEl>
                                        <p:attrNameLst>
                                          <p:attrName>style.visibility</p:attrName>
                                        </p:attrNameLst>
                                      </p:cBhvr>
                                      <p:to>
                                        <p:strVal val="visible"/>
                                      </p:to>
                                    </p:set>
                                    <p:animEffect transition="in" filter="wipe(down)">
                                      <p:cBhvr>
                                        <p:cTn id="10" dur="500"/>
                                        <p:tgtEl>
                                          <p:spTgt spid="4148"/>
                                        </p:tgtEl>
                                      </p:cBhvr>
                                    </p:animEffect>
                                  </p:childTnLst>
                                </p:cTn>
                              </p:par>
                              <p:par>
                                <p:cTn id="11" presetID="22" presetClass="entr" presetSubtype="4" fill="hold" nodeType="withEffect">
                                  <p:stCondLst>
                                    <p:cond delay="0"/>
                                  </p:stCondLst>
                                  <p:childTnLst>
                                    <p:set>
                                      <p:cBhvr>
                                        <p:cTn id="12" dur="1" fill="hold">
                                          <p:stCondLst>
                                            <p:cond delay="0"/>
                                          </p:stCondLst>
                                        </p:cTn>
                                        <p:tgtEl>
                                          <p:spTgt spid="4141"/>
                                        </p:tgtEl>
                                        <p:attrNameLst>
                                          <p:attrName>style.visibility</p:attrName>
                                        </p:attrNameLst>
                                      </p:cBhvr>
                                      <p:to>
                                        <p:strVal val="visible"/>
                                      </p:to>
                                    </p:set>
                                    <p:animEffect transition="in" filter="wipe(down)">
                                      <p:cBhvr>
                                        <p:cTn id="13" dur="500"/>
                                        <p:tgtEl>
                                          <p:spTgt spid="4141"/>
                                        </p:tgtEl>
                                      </p:cBhvr>
                                    </p:animEffect>
                                  </p:childTnLst>
                                </p:cTn>
                              </p:par>
                              <p:par>
                                <p:cTn id="14" presetID="22" presetClass="entr" presetSubtype="4"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par>
                                <p:cTn id="17" presetID="2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4144"/>
                                        </p:tgtEl>
                                        <p:attrNameLst>
                                          <p:attrName>style.visibility</p:attrName>
                                        </p:attrNameLst>
                                      </p:cBhvr>
                                      <p:to>
                                        <p:strVal val="visible"/>
                                      </p:to>
                                    </p:set>
                                    <p:animEffect transition="in" filter="wipe(down)">
                                      <p:cBhvr>
                                        <p:cTn id="24" dur="500"/>
                                        <p:tgtEl>
                                          <p:spTgt spid="414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4146"/>
                                        </p:tgtEl>
                                        <p:attrNameLst>
                                          <p:attrName>style.visibility</p:attrName>
                                        </p:attrNameLst>
                                      </p:cBhvr>
                                      <p:to>
                                        <p:strVal val="visible"/>
                                      </p:to>
                                    </p:set>
                                    <p:animEffect transition="in" filter="wipe(down)">
                                      <p:cBhvr>
                                        <p:cTn id="29" dur="500"/>
                                        <p:tgtEl>
                                          <p:spTgt spid="414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down)">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4106"/>
                                        </p:tgtEl>
                                        <p:attrNameLst>
                                          <p:attrName>style.visibility</p:attrName>
                                        </p:attrNameLst>
                                      </p:cBhvr>
                                      <p:to>
                                        <p:strVal val="visible"/>
                                      </p:to>
                                    </p:set>
                                    <p:animEffect transition="in" filter="wipe(down)">
                                      <p:cBhvr>
                                        <p:cTn id="39" dur="500"/>
                                        <p:tgtEl>
                                          <p:spTgt spid="410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108">
                                            <p:txEl>
                                              <p:pRg st="0" end="0"/>
                                            </p:txEl>
                                          </p:spTgt>
                                        </p:tgtEl>
                                        <p:attrNameLst>
                                          <p:attrName>style.visibility</p:attrName>
                                        </p:attrNameLst>
                                      </p:cBhvr>
                                      <p:to>
                                        <p:strVal val="visible"/>
                                      </p:to>
                                    </p:set>
                                    <p:animEffect transition="in" filter="wipe(down)">
                                      <p:cBhvr>
                                        <p:cTn id="44" dur="500"/>
                                        <p:tgtEl>
                                          <p:spTgt spid="410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832648"/>
              </a:xfrm>
            </p:spPr>
            <p:txBody>
              <a:bodyPr>
                <a:noAutofit/>
              </a:bodyPr>
              <a:lstStyle/>
              <a:p>
                <a:pPr marL="0" indent="0">
                  <a:buNone/>
                </a:pPr>
                <a:r>
                  <a:rPr lang="zh-CN" altLang="en-US" dirty="0" smtClean="0"/>
                  <a:t>解</a:t>
                </a:r>
                <a:r>
                  <a:rPr lang="zh-CN" altLang="en-US" dirty="0">
                    <a:sym typeface="Wingdings" pitchFamily="2" charset="2"/>
                  </a:rPr>
                  <a:t>（</a:t>
                </a:r>
                <a:r>
                  <a:rPr lang="en-US" altLang="zh-CN" dirty="0" smtClean="0">
                    <a:sym typeface="Wingdings" pitchFamily="2" charset="2"/>
                  </a:rPr>
                  <a:t>1</a:t>
                </a:r>
                <a:r>
                  <a:rPr lang="zh-CN" altLang="en-US" dirty="0" smtClean="0">
                    <a:sym typeface="Wingdings" pitchFamily="2" charset="2"/>
                  </a:rPr>
                  <a:t>）</a:t>
                </a:r>
                <a:r>
                  <a:rPr lang="zh-CN" altLang="en-US" dirty="0" smtClean="0"/>
                  <a:t>在（</a:t>
                </a:r>
                <a:r>
                  <a:rPr lang="en-US" altLang="zh-CN" dirty="0" smtClean="0"/>
                  <a:t>x,0</a:t>
                </a:r>
                <a:r>
                  <a:rPr lang="zh-CN" altLang="en-US" dirty="0" smtClean="0"/>
                  <a:t>）处，任取一线元</a:t>
                </a:r>
                <a:r>
                  <a:rPr lang="en-US" altLang="zh-CN" dirty="0" smtClean="0"/>
                  <a:t>dx</a:t>
                </a:r>
                <a:r>
                  <a:rPr lang="zh-CN" altLang="en-US" dirty="0" smtClean="0"/>
                  <a:t>，其电量为</a:t>
                </a:r>
                <a14:m>
                  <m:oMath xmlns:m="http://schemas.openxmlformats.org/officeDocument/2006/math">
                    <m:r>
                      <m:rPr>
                        <m:sty m:val="p"/>
                      </m:rPr>
                      <a:rPr lang="en-US" altLang="zh-CN" dirty="0">
                        <a:latin typeface="Cambria Math"/>
                      </a:rPr>
                      <m:t>d</m:t>
                    </m:r>
                    <m:r>
                      <a:rPr lang="en-US" altLang="zh-CN" b="0" i="1" dirty="0" smtClean="0">
                        <a:latin typeface="Cambria Math"/>
                      </a:rPr>
                      <m:t>𝑞</m:t>
                    </m:r>
                    <m:r>
                      <a:rPr lang="en-US" altLang="zh-CN" b="0" i="1" smtClean="0">
                        <a:latin typeface="Cambria Math"/>
                      </a:rPr>
                      <m:t>=</m:t>
                    </m:r>
                    <m:r>
                      <a:rPr lang="zh-CN" altLang="en-US" b="0" i="1" smtClean="0">
                        <a:latin typeface="Cambria Math"/>
                      </a:rPr>
                      <m:t>𝜆</m:t>
                    </m:r>
                    <m:r>
                      <a:rPr lang="en-US" altLang="zh-CN" b="0" i="1" smtClean="0">
                        <a:latin typeface="Cambria Math"/>
                      </a:rPr>
                      <m:t>𝑑𝑥</m:t>
                    </m:r>
                    <m:r>
                      <a:rPr lang="en-US" altLang="zh-CN" b="0" i="1" smtClean="0">
                        <a:latin typeface="Cambria Math"/>
                      </a:rPr>
                      <m:t>=</m:t>
                    </m:r>
                    <m:r>
                      <a:rPr lang="zh-CN" altLang="en-US" b="0" i="1" smtClean="0">
                        <a:latin typeface="Cambria Math"/>
                      </a:rPr>
                      <m:t>𝛽</m:t>
                    </m:r>
                    <m:r>
                      <a:rPr lang="en-US" altLang="zh-CN" b="0" i="1" smtClean="0">
                        <a:latin typeface="Cambria Math"/>
                      </a:rPr>
                      <m:t>𝑥𝑑𝑥</m:t>
                    </m:r>
                  </m:oMath>
                </a14:m>
                <a:r>
                  <a:rPr lang="zh-CN" altLang="en-US" dirty="0" smtClean="0"/>
                  <a:t>，选无穷远点为电位零点，则线元上电荷</a:t>
                </a:r>
                <a:r>
                  <a:rPr lang="en-US" altLang="zh-CN" dirty="0" err="1" smtClean="0"/>
                  <a:t>dq</a:t>
                </a:r>
                <a:r>
                  <a:rPr lang="zh-CN" altLang="en-US" dirty="0" smtClean="0"/>
                  <a:t>在</a:t>
                </a:r>
                <a:r>
                  <a:rPr lang="en-US" altLang="zh-CN" dirty="0" smtClean="0"/>
                  <a:t>A</a:t>
                </a:r>
                <a:r>
                  <a:rPr lang="zh-CN" altLang="en-US" dirty="0" smtClean="0"/>
                  <a:t>点产生的电位为：</a:t>
                </a:r>
                <a:endParaRPr lang="en-US" altLang="zh-CN" dirty="0" smtClean="0"/>
              </a:p>
              <a:p>
                <a:pPr marL="0" indent="0">
                  <a:buNone/>
                </a:pPr>
                <a14:m>
                  <m:oMathPara xmlns:m="http://schemas.openxmlformats.org/officeDocument/2006/math">
                    <m:oMathParaPr>
                      <m:jc m:val="left"/>
                    </m:oMathParaPr>
                    <m:oMath xmlns:m="http://schemas.openxmlformats.org/officeDocument/2006/math">
                      <m:r>
                        <a:rPr lang="en-US" altLang="zh-CN" b="0" i="1" smtClean="0">
                          <a:latin typeface="Cambria Math"/>
                        </a:rPr>
                        <m:t>𝑑𝑈</m:t>
                      </m:r>
                      <m:r>
                        <a:rPr lang="en-US" altLang="zh-CN" b="0" i="1" smtClean="0">
                          <a:latin typeface="Cambria Math"/>
                        </a:rPr>
                        <m:t>=</m:t>
                      </m:r>
                      <m:f>
                        <m:fPr>
                          <m:ctrlPr>
                            <a:rPr lang="en-US" altLang="zh-CN" b="0" i="1" smtClean="0">
                              <a:latin typeface="Cambria Math"/>
                            </a:rPr>
                          </m:ctrlPr>
                        </m:fPr>
                        <m:num>
                          <m:r>
                            <a:rPr lang="en-US" altLang="zh-CN" b="0" i="1" smtClean="0">
                              <a:latin typeface="Cambria Math"/>
                            </a:rPr>
                            <m:t>𝑘𝑑𝑞</m:t>
                          </m:r>
                        </m:num>
                        <m:den>
                          <m:rad>
                            <m:radPr>
                              <m:degHide m:val="on"/>
                              <m:ctrlPr>
                                <a:rPr lang="en-US" altLang="zh-CN" b="0" i="1" smtClean="0">
                                  <a:latin typeface="Cambria Math"/>
                                </a:rPr>
                              </m:ctrlPr>
                            </m:radPr>
                            <m:deg/>
                            <m:e>
                              <m:sSup>
                                <m:sSupPr>
                                  <m:ctrlPr>
                                    <a:rPr lang="en-US" altLang="zh-CN" b="0" i="1" smtClean="0">
                                      <a:latin typeface="Cambria Math"/>
                                    </a:rPr>
                                  </m:ctrlPr>
                                </m:sSupPr>
                                <m:e>
                                  <m:r>
                                    <a:rPr lang="en-US" altLang="zh-CN" b="0" i="1" smtClean="0">
                                      <a:latin typeface="Cambria Math"/>
                                    </a:rPr>
                                    <m:t>𝑥</m:t>
                                  </m:r>
                                </m:e>
                                <m:sup>
                                  <m:r>
                                    <a:rPr lang="en-US" altLang="zh-CN" b="0" i="1" smtClean="0">
                                      <a:latin typeface="Cambria Math"/>
                                    </a:rPr>
                                    <m:t>2</m:t>
                                  </m:r>
                                </m:sup>
                              </m:sSup>
                              <m:r>
                                <a:rPr lang="en-US" altLang="zh-CN" b="0" i="1" smtClean="0">
                                  <a:latin typeface="Cambria Math"/>
                                </a:rPr>
                                <m:t>+</m:t>
                              </m:r>
                              <m:sSup>
                                <m:sSupPr>
                                  <m:ctrlPr>
                                    <a:rPr lang="en-US" altLang="zh-CN" b="0" i="1" smtClean="0">
                                      <a:latin typeface="Cambria Math"/>
                                    </a:rPr>
                                  </m:ctrlPr>
                                </m:sSupPr>
                                <m:e>
                                  <m:r>
                                    <a:rPr lang="en-US" altLang="zh-CN" b="0" i="1" smtClean="0">
                                      <a:latin typeface="Cambria Math"/>
                                    </a:rPr>
                                    <m:t>𝑦</m:t>
                                  </m:r>
                                </m:e>
                                <m:sup>
                                  <m:r>
                                    <a:rPr lang="en-US" altLang="zh-CN" b="0" i="1" smtClean="0">
                                      <a:latin typeface="Cambria Math"/>
                                    </a:rPr>
                                    <m:t>2</m:t>
                                  </m:r>
                                </m:sup>
                              </m:sSup>
                            </m:e>
                          </m:rad>
                        </m:den>
                      </m:f>
                    </m:oMath>
                  </m:oMathPara>
                </a14:m>
                <a:endParaRPr lang="en-US" altLang="zh-CN" dirty="0" smtClean="0"/>
              </a:p>
              <a:p>
                <a:pPr marL="0" indent="0">
                  <a:buNone/>
                </a:pPr>
                <a:r>
                  <a:rPr lang="zh-CN" altLang="en-US" dirty="0" smtClean="0"/>
                  <a:t>根据电位叠加原理，细棒上电荷在</a:t>
                </a:r>
                <a:r>
                  <a:rPr lang="en-US" altLang="zh-CN" dirty="0" smtClean="0"/>
                  <a:t>A</a:t>
                </a:r>
                <a:r>
                  <a:rPr lang="zh-CN" altLang="en-US" dirty="0" smtClean="0"/>
                  <a:t>点产生的总电位为：</a:t>
                </a:r>
                <a:endParaRPr lang="en-US" altLang="zh-CN" dirty="0" smtClean="0"/>
              </a:p>
              <a:p>
                <a:pPr marL="0" indent="0">
                  <a:buNone/>
                </a:pPr>
                <a14:m>
                  <m:oMath xmlns:m="http://schemas.openxmlformats.org/officeDocument/2006/math">
                    <m:sSub>
                      <m:sSubPr>
                        <m:ctrlPr>
                          <a:rPr lang="en-US" altLang="zh-CN" i="1" smtClean="0">
                            <a:latin typeface="Cambria Math"/>
                          </a:rPr>
                        </m:ctrlPr>
                      </m:sSubPr>
                      <m:e>
                        <m:r>
                          <a:rPr lang="en-US" altLang="zh-CN" b="0" i="1" smtClean="0">
                            <a:latin typeface="Cambria Math"/>
                          </a:rPr>
                          <m:t>𝑈</m:t>
                        </m:r>
                      </m:e>
                      <m:sub>
                        <m:r>
                          <a:rPr lang="en-US" altLang="zh-CN" b="0" i="1" smtClean="0">
                            <a:latin typeface="Cambria Math"/>
                          </a:rPr>
                          <m:t>𝐴</m:t>
                        </m:r>
                      </m:sub>
                    </m:sSub>
                    <m:r>
                      <a:rPr lang="en-US" altLang="zh-CN" b="0" i="1" smtClean="0">
                        <a:latin typeface="Cambria Math"/>
                      </a:rPr>
                      <m:t>=</m:t>
                    </m:r>
                    <m:nary>
                      <m:naryPr>
                        <m:ctrlPr>
                          <a:rPr lang="en-US" altLang="zh-CN" b="0" i="1" smtClean="0">
                            <a:latin typeface="Cambria Math"/>
                          </a:rPr>
                        </m:ctrlPr>
                      </m:naryPr>
                      <m:sub>
                        <m:r>
                          <m:rPr>
                            <m:brk m:alnAt="23"/>
                          </m:rPr>
                          <a:rPr lang="en-US" altLang="zh-CN" b="0" i="1" smtClean="0">
                            <a:latin typeface="Cambria Math"/>
                          </a:rPr>
                          <m:t>0</m:t>
                        </m:r>
                      </m:sub>
                      <m:sup>
                        <m:r>
                          <a:rPr lang="en-US" altLang="zh-CN" b="0" i="1" smtClean="0">
                            <a:latin typeface="Cambria Math"/>
                          </a:rPr>
                          <m:t>𝐿</m:t>
                        </m:r>
                      </m:sup>
                      <m:e>
                        <m:r>
                          <a:rPr lang="en-US" altLang="zh-CN" b="0" i="1" smtClean="0">
                            <a:latin typeface="Cambria Math"/>
                          </a:rPr>
                          <m:t>𝑑𝑈</m:t>
                        </m:r>
                      </m:e>
                    </m:nary>
                  </m:oMath>
                </a14:m>
                <a:r>
                  <a:rPr lang="en-US" altLang="zh-CN" b="0" dirty="0" smtClean="0"/>
                  <a:t>=</a:t>
                </a:r>
                <a:r>
                  <a:rPr lang="en-US" altLang="zh-CN" dirty="0"/>
                  <a:t> </a:t>
                </a:r>
                <a14:m>
                  <m:oMath xmlns:m="http://schemas.openxmlformats.org/officeDocument/2006/math">
                    <m:nary>
                      <m:naryPr>
                        <m:ctrlPr>
                          <a:rPr lang="en-US" altLang="zh-CN" i="1">
                            <a:latin typeface="Cambria Math"/>
                          </a:rPr>
                        </m:ctrlPr>
                      </m:naryPr>
                      <m:sub>
                        <m:r>
                          <m:rPr>
                            <m:brk m:alnAt="23"/>
                          </m:rPr>
                          <a:rPr lang="en-US" altLang="zh-CN" i="1">
                            <a:latin typeface="Cambria Math"/>
                          </a:rPr>
                          <m:t>0</m:t>
                        </m:r>
                      </m:sub>
                      <m:sup>
                        <m:r>
                          <a:rPr lang="en-US" altLang="zh-CN" i="1">
                            <a:latin typeface="Cambria Math"/>
                          </a:rPr>
                          <m:t>𝐿</m:t>
                        </m:r>
                      </m:sup>
                      <m:e>
                        <m:r>
                          <a:rPr lang="en-US" altLang="zh-CN" i="1">
                            <a:latin typeface="Cambria Math"/>
                          </a:rPr>
                          <m:t>𝑘</m:t>
                        </m:r>
                        <m:f>
                          <m:fPr>
                            <m:ctrlPr>
                              <a:rPr lang="en-US" altLang="zh-CN" i="1">
                                <a:latin typeface="Cambria Math"/>
                              </a:rPr>
                            </m:ctrlPr>
                          </m:fPr>
                          <m:num>
                            <m:r>
                              <a:rPr lang="zh-CN" altLang="en-US" i="1">
                                <a:latin typeface="Cambria Math"/>
                              </a:rPr>
                              <m:t>𝛽</m:t>
                            </m:r>
                            <m:r>
                              <a:rPr lang="en-US" altLang="zh-CN" i="1">
                                <a:latin typeface="Cambria Math"/>
                              </a:rPr>
                              <m:t>𝑥𝑑𝑥</m:t>
                            </m:r>
                          </m:num>
                          <m:den>
                            <m:rad>
                              <m:radPr>
                                <m:degHide m:val="on"/>
                                <m:ctrlPr>
                                  <a:rPr lang="en-US" altLang="zh-CN" i="1">
                                    <a:latin typeface="Cambria Math"/>
                                  </a:rPr>
                                </m:ctrlPr>
                              </m:radPr>
                              <m:deg/>
                              <m:e>
                                <m:sSup>
                                  <m:sSupPr>
                                    <m:ctrlPr>
                                      <a:rPr lang="en-US" altLang="zh-CN" i="1">
                                        <a:latin typeface="Cambria Math"/>
                                      </a:rPr>
                                    </m:ctrlPr>
                                  </m:sSupPr>
                                  <m:e>
                                    <m:r>
                                      <a:rPr lang="en-US" altLang="zh-CN" i="1">
                                        <a:latin typeface="Cambria Math"/>
                                      </a:rPr>
                                      <m:t>𝑥</m:t>
                                    </m:r>
                                  </m:e>
                                  <m:sup>
                                    <m:r>
                                      <a:rPr lang="en-US" altLang="zh-CN" i="1">
                                        <a:latin typeface="Cambria Math"/>
                                      </a:rPr>
                                      <m:t>2</m:t>
                                    </m:r>
                                  </m:sup>
                                </m:sSup>
                                <m:r>
                                  <a:rPr lang="en-US" altLang="zh-CN" i="1">
                                    <a:latin typeface="Cambria Math"/>
                                  </a:rPr>
                                  <m:t>+</m:t>
                                </m:r>
                                <m:sSup>
                                  <m:sSupPr>
                                    <m:ctrlPr>
                                      <a:rPr lang="en-US" altLang="zh-CN" i="1">
                                        <a:latin typeface="Cambria Math"/>
                                      </a:rPr>
                                    </m:ctrlPr>
                                  </m:sSupPr>
                                  <m:e>
                                    <m:r>
                                      <a:rPr lang="en-US" altLang="zh-CN" i="1">
                                        <a:latin typeface="Cambria Math"/>
                                      </a:rPr>
                                      <m:t>𝑦</m:t>
                                    </m:r>
                                  </m:e>
                                  <m:sup>
                                    <m:r>
                                      <a:rPr lang="en-US" altLang="zh-CN" i="1">
                                        <a:latin typeface="Cambria Math"/>
                                      </a:rPr>
                                      <m:t>2</m:t>
                                    </m:r>
                                  </m:sup>
                                </m:sSup>
                              </m:e>
                            </m:rad>
                          </m:den>
                        </m:f>
                      </m:e>
                    </m:nary>
                  </m:oMath>
                </a14:m>
                <a:endParaRPr lang="en-US" altLang="zh-CN" b="0" dirty="0" smtClean="0"/>
              </a:p>
              <a:p>
                <a:pPr marL="0" indent="0">
                  <a:buNone/>
                </a:pPr>
                <a14:m>
                  <m:oMath xmlns:m="http://schemas.openxmlformats.org/officeDocument/2006/math">
                    <m:r>
                      <a:rPr lang="en-US" altLang="zh-CN" dirty="0">
                        <a:latin typeface="Cambria Math"/>
                      </a:rPr>
                      <m:t>=</m:t>
                    </m:r>
                    <m:r>
                      <a:rPr lang="zh-CN" altLang="en-US" i="1">
                        <a:latin typeface="Cambria Math"/>
                      </a:rPr>
                      <m:t>𝛽</m:t>
                    </m:r>
                    <m:r>
                      <a:rPr lang="en-US" altLang="zh-CN" i="1">
                        <a:latin typeface="Cambria Math"/>
                      </a:rPr>
                      <m:t>𝑘</m:t>
                    </m:r>
                    <m:r>
                      <a:rPr lang="en-US" altLang="zh-CN" i="1">
                        <a:latin typeface="Cambria Math"/>
                      </a:rPr>
                      <m:t>(</m:t>
                    </m:r>
                    <m:rad>
                      <m:radPr>
                        <m:degHide m:val="on"/>
                        <m:ctrlPr>
                          <a:rPr lang="en-US" altLang="zh-CN" i="1">
                            <a:latin typeface="Cambria Math"/>
                          </a:rPr>
                        </m:ctrlPr>
                      </m:radPr>
                      <m:deg/>
                      <m:e>
                        <m:sSup>
                          <m:sSupPr>
                            <m:ctrlPr>
                              <a:rPr lang="en-US" altLang="zh-CN" i="1">
                                <a:latin typeface="Cambria Math"/>
                              </a:rPr>
                            </m:ctrlPr>
                          </m:sSupPr>
                          <m:e>
                            <m:r>
                              <a:rPr lang="en-US" altLang="zh-CN" b="0" i="1" smtClean="0">
                                <a:latin typeface="Cambria Math"/>
                              </a:rPr>
                              <m:t>𝐿</m:t>
                            </m:r>
                          </m:e>
                          <m:sup>
                            <m:r>
                              <a:rPr lang="en-US" altLang="zh-CN" i="1">
                                <a:latin typeface="Cambria Math"/>
                              </a:rPr>
                              <m:t>2</m:t>
                            </m:r>
                          </m:sup>
                        </m:sSup>
                        <m:r>
                          <a:rPr lang="en-US" altLang="zh-CN" i="1">
                            <a:latin typeface="Cambria Math"/>
                          </a:rPr>
                          <m:t>+</m:t>
                        </m:r>
                        <m:sSup>
                          <m:sSupPr>
                            <m:ctrlPr>
                              <a:rPr lang="en-US" altLang="zh-CN" i="1">
                                <a:latin typeface="Cambria Math"/>
                              </a:rPr>
                            </m:ctrlPr>
                          </m:sSupPr>
                          <m:e>
                            <m:r>
                              <a:rPr lang="en-US" altLang="zh-CN" i="1">
                                <a:latin typeface="Cambria Math"/>
                              </a:rPr>
                              <m:t>𝑦</m:t>
                            </m:r>
                          </m:e>
                          <m:sup>
                            <m:r>
                              <a:rPr lang="en-US" altLang="zh-CN" i="1">
                                <a:latin typeface="Cambria Math"/>
                              </a:rPr>
                              <m:t>2</m:t>
                            </m:r>
                          </m:sup>
                        </m:sSup>
                      </m:e>
                    </m:rad>
                    <m:r>
                      <a:rPr lang="en-US" altLang="zh-CN" i="1">
                        <a:latin typeface="Cambria Math"/>
                      </a:rPr>
                      <m:t>−</m:t>
                    </m:r>
                    <m:d>
                      <m:dPr>
                        <m:begChr m:val="|"/>
                        <m:endChr m:val="|"/>
                        <m:ctrlPr>
                          <a:rPr lang="en-US" altLang="zh-CN" i="1">
                            <a:latin typeface="Cambria Math"/>
                          </a:rPr>
                        </m:ctrlPr>
                      </m:dPr>
                      <m:e>
                        <m:r>
                          <a:rPr lang="en-US" altLang="zh-CN" i="1">
                            <a:latin typeface="Cambria Math"/>
                          </a:rPr>
                          <m:t>𝑦</m:t>
                        </m:r>
                      </m:e>
                    </m:d>
                  </m:oMath>
                </a14:m>
                <a:r>
                  <a:rPr lang="zh-CN" altLang="en-US" dirty="0" smtClean="0"/>
                  <a:t>）</a:t>
                </a: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832648"/>
              </a:xfrm>
              <a:blipFill rotWithShape="1">
                <a:blip r:embed="rId3"/>
                <a:stretch>
                  <a:fillRect l="-1856" t="-1881" r="-67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898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832648"/>
              </a:xfrm>
            </p:spPr>
            <p:txBody>
              <a:bodyPr/>
              <a:lstStyle/>
              <a:p>
                <a:pPr marL="0" indent="0">
                  <a:buNone/>
                </a:pPr>
                <a:r>
                  <a:rPr lang="zh-CN" altLang="en-US" dirty="0"/>
                  <a:t>（</a:t>
                </a:r>
                <a:r>
                  <a:rPr lang="en-US" altLang="zh-CN" dirty="0" smtClean="0"/>
                  <a:t>2</a:t>
                </a:r>
                <a:r>
                  <a:rPr lang="zh-CN" altLang="en-US" dirty="0" smtClean="0"/>
                  <a:t>）</a:t>
                </a:r>
                <a14:m>
                  <m:oMath xmlns:m="http://schemas.openxmlformats.org/officeDocument/2006/math">
                    <m:sSub>
                      <m:sSubPr>
                        <m:ctrlPr>
                          <a:rPr lang="en-US" altLang="zh-CN" i="1" smtClean="0">
                            <a:latin typeface="Cambria Math"/>
                          </a:rPr>
                        </m:ctrlPr>
                      </m:sSubPr>
                      <m:e>
                        <m:r>
                          <a:rPr lang="en-US" altLang="zh-CN" b="0" i="1" smtClean="0">
                            <a:latin typeface="Cambria Math"/>
                          </a:rPr>
                          <m:t>𝐸</m:t>
                        </m:r>
                      </m:e>
                      <m:sub>
                        <m:r>
                          <a:rPr lang="en-US" altLang="zh-CN" b="0" i="1" smtClean="0">
                            <a:latin typeface="Cambria Math"/>
                          </a:rPr>
                          <m:t>𝑦</m:t>
                        </m:r>
                      </m:sub>
                    </m:sSub>
                    <m:r>
                      <a:rPr lang="en-US" altLang="zh-CN" b="0" i="1" smtClean="0">
                        <a:latin typeface="Cambria Math"/>
                      </a:rPr>
                      <m:t>=−</m:t>
                    </m:r>
                    <m:f>
                      <m:fPr>
                        <m:ctrlPr>
                          <a:rPr lang="en-US" altLang="zh-CN" b="0" i="1" smtClean="0">
                            <a:latin typeface="Cambria Math"/>
                          </a:rPr>
                        </m:ctrlPr>
                      </m:fPr>
                      <m:num>
                        <m:r>
                          <a:rPr lang="en-US" altLang="zh-CN" b="0" i="1" smtClean="0">
                            <a:latin typeface="Cambria Math"/>
                            <a:ea typeface="Cambria Math"/>
                          </a:rPr>
                          <m:t>𝜕</m:t>
                        </m:r>
                        <m:sSub>
                          <m:sSubPr>
                            <m:ctrlPr>
                              <a:rPr lang="en-US" altLang="zh-CN" b="0" i="1" smtClean="0">
                                <a:latin typeface="Cambria Math"/>
                              </a:rPr>
                            </m:ctrlPr>
                          </m:sSubPr>
                          <m:e>
                            <m:r>
                              <a:rPr lang="en-US" altLang="zh-CN" b="0" i="1" smtClean="0">
                                <a:latin typeface="Cambria Math"/>
                              </a:rPr>
                              <m:t>𝑈</m:t>
                            </m:r>
                          </m:e>
                          <m:sub>
                            <m:r>
                              <a:rPr lang="en-US" altLang="zh-CN" b="0" i="1" smtClean="0">
                                <a:latin typeface="Cambria Math"/>
                              </a:rPr>
                              <m:t>𝐴</m:t>
                            </m:r>
                          </m:sub>
                        </m:sSub>
                      </m:num>
                      <m:den>
                        <m:r>
                          <a:rPr lang="en-US" altLang="zh-CN" b="0" i="1" smtClean="0">
                            <a:latin typeface="Cambria Math"/>
                            <a:ea typeface="Cambria Math"/>
                          </a:rPr>
                          <m:t>𝜕</m:t>
                        </m:r>
                        <m:r>
                          <a:rPr lang="en-US" altLang="zh-CN" b="0" i="1" smtClean="0">
                            <a:latin typeface="Cambria Math"/>
                          </a:rPr>
                          <m:t>𝑦</m:t>
                        </m:r>
                      </m:den>
                    </m:f>
                    <m:r>
                      <a:rPr lang="en-US" altLang="zh-CN" b="0" i="0" smtClean="0">
                        <a:latin typeface="Cambria Math"/>
                      </a:rPr>
                      <m:t>=−</m:t>
                    </m:r>
                    <m:r>
                      <a:rPr lang="el-GR" altLang="zh-CN" i="1">
                        <a:latin typeface="Cambria Math"/>
                        <a:ea typeface="Cambria Math"/>
                      </a:rPr>
                      <m:t>𝛽</m:t>
                    </m:r>
                    <m:r>
                      <a:rPr lang="en-US" altLang="zh-CN" b="0" i="1" smtClean="0">
                        <a:latin typeface="Cambria Math"/>
                        <a:ea typeface="Cambria Math"/>
                      </a:rPr>
                      <m:t>𝑘𝑦</m:t>
                    </m:r>
                    <m:r>
                      <a:rPr lang="en-US" altLang="zh-CN" b="0" i="1" smtClean="0">
                        <a:latin typeface="Cambria Math"/>
                        <a:ea typeface="Cambria Math"/>
                      </a:rPr>
                      <m:t>(</m:t>
                    </m:r>
                    <m:f>
                      <m:fPr>
                        <m:ctrlPr>
                          <a:rPr lang="en-US" altLang="zh-CN" b="0" i="1" smtClean="0">
                            <a:latin typeface="Cambria Math"/>
                            <a:ea typeface="Cambria Math"/>
                          </a:rPr>
                        </m:ctrlPr>
                      </m:fPr>
                      <m:num>
                        <m:r>
                          <a:rPr lang="en-US" altLang="zh-CN" b="0" i="1" smtClean="0">
                            <a:latin typeface="Cambria Math"/>
                            <a:ea typeface="Cambria Math"/>
                          </a:rPr>
                          <m:t>1</m:t>
                        </m:r>
                      </m:num>
                      <m:den>
                        <m:rad>
                          <m:radPr>
                            <m:degHide m:val="on"/>
                            <m:ctrlPr>
                              <a:rPr lang="en-US" altLang="zh-CN" b="0" i="1" smtClean="0">
                                <a:latin typeface="Cambria Math"/>
                                <a:ea typeface="Cambria Math"/>
                              </a:rPr>
                            </m:ctrlPr>
                          </m:radPr>
                          <m:deg/>
                          <m:e>
                            <m:sSup>
                              <m:sSupPr>
                                <m:ctrlPr>
                                  <a:rPr lang="en-US" altLang="zh-CN" b="0" i="1" smtClean="0">
                                    <a:latin typeface="Cambria Math"/>
                                    <a:ea typeface="Cambria Math"/>
                                  </a:rPr>
                                </m:ctrlPr>
                              </m:sSupPr>
                              <m:e>
                                <m:r>
                                  <a:rPr lang="en-US" altLang="zh-CN" b="0" i="1" smtClean="0">
                                    <a:latin typeface="Cambria Math"/>
                                    <a:ea typeface="Cambria Math"/>
                                  </a:rPr>
                                  <m:t>𝐿</m:t>
                                </m:r>
                              </m:e>
                              <m:sup>
                                <m:r>
                                  <a:rPr lang="en-US" altLang="zh-CN" b="0" i="1" smtClean="0">
                                    <a:latin typeface="Cambria Math"/>
                                    <a:ea typeface="Cambria Math"/>
                                  </a:rPr>
                                  <m:t>2</m:t>
                                </m:r>
                              </m:sup>
                            </m:sSup>
                            <m:r>
                              <a:rPr lang="en-US" altLang="zh-CN" b="0" i="1" smtClean="0">
                                <a:latin typeface="Cambria Math"/>
                                <a:ea typeface="Cambria Math"/>
                              </a:rPr>
                              <m:t>+</m:t>
                            </m:r>
                            <m:sSup>
                              <m:sSupPr>
                                <m:ctrlPr>
                                  <a:rPr lang="en-US" altLang="zh-CN" b="0" i="1" smtClean="0">
                                    <a:latin typeface="Cambria Math"/>
                                    <a:ea typeface="Cambria Math"/>
                                  </a:rPr>
                                </m:ctrlPr>
                              </m:sSupPr>
                              <m:e>
                                <m:r>
                                  <a:rPr lang="en-US" altLang="zh-CN" b="0" i="1" smtClean="0">
                                    <a:latin typeface="Cambria Math"/>
                                    <a:ea typeface="Cambria Math"/>
                                  </a:rPr>
                                  <m:t>𝑦</m:t>
                                </m:r>
                              </m:e>
                              <m:sup>
                                <m:r>
                                  <a:rPr lang="en-US" altLang="zh-CN" b="0" i="1" smtClean="0">
                                    <a:latin typeface="Cambria Math"/>
                                    <a:ea typeface="Cambria Math"/>
                                  </a:rPr>
                                  <m:t>2</m:t>
                                </m:r>
                              </m:sup>
                            </m:sSup>
                          </m:e>
                        </m:rad>
                      </m:den>
                    </m:f>
                    <m:r>
                      <a:rPr lang="en-US" altLang="zh-CN" b="0" i="1" smtClean="0">
                        <a:latin typeface="Cambria Math"/>
                        <a:ea typeface="Cambria Math"/>
                      </a:rPr>
                      <m:t>−</m:t>
                    </m:r>
                    <m:f>
                      <m:fPr>
                        <m:ctrlPr>
                          <a:rPr lang="en-US" altLang="zh-CN" b="0" i="1" smtClean="0">
                            <a:latin typeface="Cambria Math"/>
                            <a:ea typeface="Cambria Math"/>
                          </a:rPr>
                        </m:ctrlPr>
                      </m:fPr>
                      <m:num>
                        <m:r>
                          <a:rPr lang="en-US" altLang="zh-CN" b="0" i="1" smtClean="0">
                            <a:latin typeface="Cambria Math"/>
                            <a:ea typeface="Cambria Math"/>
                          </a:rPr>
                          <m:t>1</m:t>
                        </m:r>
                      </m:num>
                      <m:den>
                        <m:d>
                          <m:dPr>
                            <m:begChr m:val="|"/>
                            <m:endChr m:val="|"/>
                            <m:ctrlPr>
                              <a:rPr lang="en-US" altLang="zh-CN" b="0" i="1" smtClean="0">
                                <a:latin typeface="Cambria Math"/>
                                <a:ea typeface="Cambria Math"/>
                              </a:rPr>
                            </m:ctrlPr>
                          </m:dPr>
                          <m:e>
                            <m:r>
                              <a:rPr lang="en-US" altLang="zh-CN" b="0" i="1" smtClean="0">
                                <a:latin typeface="Cambria Math"/>
                                <a:ea typeface="Cambria Math"/>
                              </a:rPr>
                              <m:t>𝑦</m:t>
                            </m:r>
                          </m:e>
                        </m:d>
                      </m:den>
                    </m:f>
                    <m:r>
                      <a:rPr lang="en-US" altLang="zh-CN" b="0" i="1" smtClean="0">
                        <a:latin typeface="Cambria Math"/>
                        <a:ea typeface="Cambria Math"/>
                      </a:rPr>
                      <m:t>)</m:t>
                    </m:r>
                  </m:oMath>
                </a14:m>
                <a:endParaRPr lang="en-US" altLang="zh-CN" dirty="0" smtClean="0"/>
              </a:p>
              <a:p>
                <a:pPr marL="0" indent="0">
                  <a:buNone/>
                </a:pPr>
                <a:r>
                  <a:rPr lang="zh-CN" altLang="en-US" dirty="0" smtClean="0"/>
                  <a:t>（</a:t>
                </a:r>
                <a:r>
                  <a:rPr lang="en-US" altLang="zh-CN" dirty="0" smtClean="0"/>
                  <a:t>3</a:t>
                </a:r>
                <a:r>
                  <a:rPr lang="zh-CN" altLang="en-US" dirty="0" smtClean="0"/>
                  <a:t>）求</a:t>
                </a:r>
                <a14:m>
                  <m:oMath xmlns:m="http://schemas.openxmlformats.org/officeDocument/2006/math">
                    <m:sSub>
                      <m:sSubPr>
                        <m:ctrlPr>
                          <a:rPr lang="en-US" altLang="zh-CN" i="1" smtClean="0">
                            <a:latin typeface="Cambria Math"/>
                          </a:rPr>
                        </m:ctrlPr>
                      </m:sSubPr>
                      <m:e>
                        <m:r>
                          <a:rPr lang="en-US" altLang="zh-CN" b="0" i="1" smtClean="0">
                            <a:latin typeface="Cambria Math"/>
                          </a:rPr>
                          <m:t>𝑈</m:t>
                        </m:r>
                      </m:e>
                      <m:sub>
                        <m:r>
                          <a:rPr lang="en-US" altLang="zh-CN" b="0" i="1" smtClean="0">
                            <a:latin typeface="Cambria Math"/>
                          </a:rPr>
                          <m:t>𝐴</m:t>
                        </m:r>
                      </m:sub>
                    </m:sSub>
                  </m:oMath>
                </a14:m>
                <a:r>
                  <a:rPr lang="zh-CN" altLang="en-US" dirty="0" smtClean="0"/>
                  <a:t>时，假设</a:t>
                </a:r>
                <a:r>
                  <a:rPr lang="en-US" altLang="zh-CN" dirty="0" smtClean="0"/>
                  <a:t>A</a:t>
                </a:r>
                <a:r>
                  <a:rPr lang="zh-CN" altLang="en-US" dirty="0" smtClean="0"/>
                  <a:t>点在</a:t>
                </a:r>
                <a:r>
                  <a:rPr lang="en-US" altLang="zh-CN" dirty="0" smtClean="0"/>
                  <a:t>x=0</a:t>
                </a:r>
                <a:r>
                  <a:rPr lang="zh-CN" altLang="en-US" dirty="0" smtClean="0"/>
                  <a:t>的</a:t>
                </a:r>
                <a:r>
                  <a:rPr lang="en-US" altLang="zh-CN" dirty="0" smtClean="0"/>
                  <a:t>y</a:t>
                </a:r>
                <a:r>
                  <a:rPr lang="zh-CN" altLang="en-US" dirty="0" smtClean="0"/>
                  <a:t>轴上，于是</a:t>
                </a:r>
                <a14:m>
                  <m:oMath xmlns:m="http://schemas.openxmlformats.org/officeDocument/2006/math">
                    <m:sSub>
                      <m:sSubPr>
                        <m:ctrlPr>
                          <a:rPr lang="en-US" altLang="zh-CN" i="1">
                            <a:solidFill>
                              <a:prstClr val="black"/>
                            </a:solidFill>
                            <a:latin typeface="Cambria Math"/>
                          </a:rPr>
                        </m:ctrlPr>
                      </m:sSubPr>
                      <m:e>
                        <m:r>
                          <a:rPr lang="en-US" altLang="zh-CN" i="1">
                            <a:solidFill>
                              <a:prstClr val="black"/>
                            </a:solidFill>
                            <a:latin typeface="Cambria Math"/>
                          </a:rPr>
                          <m:t>𝑈</m:t>
                        </m:r>
                      </m:e>
                      <m:sub>
                        <m:r>
                          <a:rPr lang="en-US" altLang="zh-CN" i="1">
                            <a:solidFill>
                              <a:prstClr val="black"/>
                            </a:solidFill>
                            <a:latin typeface="Cambria Math"/>
                          </a:rPr>
                          <m:t>𝐴</m:t>
                        </m:r>
                      </m:sub>
                    </m:sSub>
                  </m:oMath>
                </a14:m>
                <a:r>
                  <a:rPr lang="zh-CN" altLang="en-US" dirty="0" smtClean="0"/>
                  <a:t>表达式中未出现变量</a:t>
                </a:r>
                <a:r>
                  <a:rPr lang="en-US" altLang="zh-CN" dirty="0" smtClean="0"/>
                  <a:t>x</a:t>
                </a:r>
                <a:r>
                  <a:rPr lang="zh-CN" altLang="en-US" dirty="0" smtClean="0"/>
                  <a:t>，也就是说</a:t>
                </a:r>
                <a14:m>
                  <m:oMath xmlns:m="http://schemas.openxmlformats.org/officeDocument/2006/math">
                    <m:sSub>
                      <m:sSubPr>
                        <m:ctrlPr>
                          <a:rPr lang="en-US" altLang="zh-CN" i="1">
                            <a:solidFill>
                              <a:prstClr val="black"/>
                            </a:solidFill>
                            <a:latin typeface="Cambria Math"/>
                          </a:rPr>
                        </m:ctrlPr>
                      </m:sSubPr>
                      <m:e>
                        <m:r>
                          <a:rPr lang="en-US" altLang="zh-CN" i="1">
                            <a:solidFill>
                              <a:prstClr val="black"/>
                            </a:solidFill>
                            <a:latin typeface="Cambria Math"/>
                          </a:rPr>
                          <m:t>𝑈</m:t>
                        </m:r>
                      </m:e>
                      <m:sub>
                        <m:r>
                          <a:rPr lang="en-US" altLang="zh-CN" i="1">
                            <a:solidFill>
                              <a:prstClr val="black"/>
                            </a:solidFill>
                            <a:latin typeface="Cambria Math"/>
                          </a:rPr>
                          <m:t>𝐴</m:t>
                        </m:r>
                      </m:sub>
                    </m:sSub>
                  </m:oMath>
                </a14:m>
                <a:r>
                  <a:rPr lang="zh-CN" altLang="en-US" dirty="0" smtClean="0"/>
                  <a:t>没有反映电位沿</a:t>
                </a:r>
                <a:r>
                  <a:rPr lang="en-US" altLang="zh-CN" dirty="0" smtClean="0"/>
                  <a:t>x</a:t>
                </a:r>
                <a:r>
                  <a:rPr lang="zh-CN" altLang="en-US" dirty="0" smtClean="0"/>
                  <a:t>轴的变化规律，当然也就无法得到</a:t>
                </a:r>
                <a14:m>
                  <m:oMath xmlns:m="http://schemas.openxmlformats.org/officeDocument/2006/math">
                    <m:sSub>
                      <m:sSubPr>
                        <m:ctrlPr>
                          <a:rPr lang="en-US" altLang="zh-CN" i="1" smtClean="0">
                            <a:latin typeface="Cambria Math"/>
                          </a:rPr>
                        </m:ctrlPr>
                      </m:sSubPr>
                      <m:e>
                        <m:r>
                          <a:rPr lang="en-US" altLang="zh-CN" b="0" i="1" smtClean="0">
                            <a:latin typeface="Cambria Math"/>
                          </a:rPr>
                          <m:t>𝐸</m:t>
                        </m:r>
                      </m:e>
                      <m:sub>
                        <m:r>
                          <a:rPr lang="en-US" altLang="zh-CN" b="0" i="1" smtClean="0">
                            <a:latin typeface="Cambria Math"/>
                          </a:rPr>
                          <m:t>𝑥</m:t>
                        </m:r>
                      </m:sub>
                    </m:sSub>
                    <m:r>
                      <a:rPr lang="zh-CN" altLang="en-US" b="0" i="1" smtClean="0">
                        <a:latin typeface="Cambria Math"/>
                      </a:rPr>
                      <m:t>了。</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832648"/>
              </a:xfrm>
              <a:blipFill rotWithShape="1">
                <a:blip r:embed="rId3"/>
                <a:stretch>
                  <a:fillRect l="-1856" r="-16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976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4" y="764704"/>
                <a:ext cx="8280920" cy="5832648"/>
              </a:xfrm>
            </p:spPr>
            <p:txBody>
              <a:bodyPr>
                <a:normAutofit/>
              </a:bodyPr>
              <a:lstStyle/>
              <a:p>
                <a:pPr marL="0" indent="0">
                  <a:buNone/>
                </a:pPr>
                <a:r>
                  <a:rPr lang="zh-CN" altLang="en-US" b="1" dirty="0" smtClean="0">
                    <a:solidFill>
                      <a:srgbClr val="0000FF"/>
                    </a:solidFill>
                  </a:rPr>
                  <a:t>小结：</a:t>
                </a:r>
                <a:endParaRPr lang="en-US" altLang="zh-CN" b="1" dirty="0" smtClean="0">
                  <a:solidFill>
                    <a:srgbClr val="0000FF"/>
                  </a:solidFill>
                </a:endParaRPr>
              </a:p>
              <a:p>
                <a:pPr marL="0" indent="0">
                  <a:buNone/>
                </a:pPr>
                <a:r>
                  <a:rPr lang="zh-CN" altLang="en-US" dirty="0"/>
                  <a:t>综</a:t>
                </a:r>
                <a:r>
                  <a:rPr lang="zh-CN" altLang="en-US" dirty="0" smtClean="0"/>
                  <a:t>上可知：计算电位有两种基本方法：</a:t>
                </a:r>
                <a:endParaRPr lang="en-US" altLang="zh-CN" dirty="0" smtClean="0"/>
              </a:p>
              <a:p>
                <a:pPr marL="0" indent="0">
                  <a:buNone/>
                </a:pPr>
                <a:r>
                  <a:rPr lang="zh-CN" altLang="en-US" dirty="0" smtClean="0"/>
                  <a:t>（</a:t>
                </a:r>
                <a:r>
                  <a:rPr lang="en-US" altLang="zh-CN" dirty="0" smtClean="0"/>
                  <a:t>1</a:t>
                </a:r>
                <a:r>
                  <a:rPr lang="zh-CN" altLang="en-US" dirty="0" smtClean="0"/>
                  <a:t>）</a:t>
                </a:r>
                <a:r>
                  <a:rPr lang="zh-CN" altLang="en-US" b="1" dirty="0" smtClean="0">
                    <a:solidFill>
                      <a:srgbClr val="C00000"/>
                    </a:solidFill>
                  </a:rPr>
                  <a:t>定义法</a:t>
                </a:r>
                <a:r>
                  <a:rPr lang="zh-CN" altLang="en-US" dirty="0" smtClean="0"/>
                  <a:t>：已知的电场分布，求电位。</a:t>
                </a:r>
                <a:endParaRPr lang="en-US" altLang="zh-CN" dirty="0" smtClean="0"/>
              </a:p>
              <a:p>
                <a:pPr marL="0" indent="0">
                  <a:buNone/>
                </a:pPr>
                <a:r>
                  <a:rPr lang="en-US" altLang="zh-CN" sz="3000" dirty="0" smtClean="0">
                    <a:solidFill>
                      <a:prstClr val="black"/>
                    </a:solidFill>
                  </a:rPr>
                  <a:t>            </a:t>
                </a:r>
                <a14:m>
                  <m:oMath xmlns:m="http://schemas.openxmlformats.org/officeDocument/2006/math">
                    <m:sSub>
                      <m:sSubPr>
                        <m:ctrlPr>
                          <a:rPr lang="en-US" altLang="zh-CN" sz="3000" i="1">
                            <a:solidFill>
                              <a:prstClr val="black"/>
                            </a:solidFill>
                            <a:latin typeface="Cambria Math"/>
                          </a:rPr>
                        </m:ctrlPr>
                      </m:sSubPr>
                      <m:e>
                        <m:r>
                          <a:rPr lang="en-US" altLang="zh-CN" sz="3000" i="1">
                            <a:solidFill>
                              <a:prstClr val="black"/>
                            </a:solidFill>
                            <a:latin typeface="Cambria Math"/>
                          </a:rPr>
                          <m:t>𝑈</m:t>
                        </m:r>
                      </m:e>
                      <m:sub>
                        <m:r>
                          <a:rPr lang="en-US" altLang="zh-CN" sz="3000" i="1">
                            <a:solidFill>
                              <a:prstClr val="black"/>
                            </a:solidFill>
                            <a:latin typeface="Cambria Math"/>
                          </a:rPr>
                          <m:t>𝑃</m:t>
                        </m:r>
                      </m:sub>
                    </m:sSub>
                    <m:r>
                      <a:rPr lang="en-US" altLang="zh-CN" sz="3000" i="1">
                        <a:solidFill>
                          <a:prstClr val="black"/>
                        </a:solidFill>
                        <a:latin typeface="Cambria Math"/>
                      </a:rPr>
                      <m:t>=</m:t>
                    </m:r>
                    <m:nary>
                      <m:naryPr>
                        <m:limLoc m:val="undOvr"/>
                        <m:ctrlPr>
                          <a:rPr lang="en-US" altLang="zh-CN" sz="3000" i="1">
                            <a:solidFill>
                              <a:prstClr val="black"/>
                            </a:solidFill>
                            <a:latin typeface="Cambria Math"/>
                          </a:rPr>
                        </m:ctrlPr>
                      </m:naryPr>
                      <m:sub>
                        <m:r>
                          <m:rPr>
                            <m:brk m:alnAt="24"/>
                          </m:rPr>
                          <a:rPr lang="en-US" altLang="zh-CN" sz="3000" i="1">
                            <a:solidFill>
                              <a:prstClr val="black"/>
                            </a:solidFill>
                            <a:latin typeface="Cambria Math"/>
                          </a:rPr>
                          <m:t>𝑃</m:t>
                        </m:r>
                      </m:sub>
                      <m:sup>
                        <m:r>
                          <a:rPr lang="zh-CN" altLang="en-US" sz="3000" i="1">
                            <a:solidFill>
                              <a:prstClr val="black"/>
                            </a:solidFill>
                            <a:latin typeface="Cambria Math"/>
                          </a:rPr>
                          <m:t>参考点</m:t>
                        </m:r>
                      </m:sup>
                      <m:e>
                        <m:acc>
                          <m:accPr>
                            <m:chr m:val="⃗"/>
                            <m:ctrlPr>
                              <a:rPr lang="zh-CN" altLang="en-US" sz="3000" i="1" smtClean="0">
                                <a:solidFill>
                                  <a:prstClr val="black"/>
                                </a:solidFill>
                                <a:latin typeface="Cambria Math"/>
                              </a:rPr>
                            </m:ctrlPr>
                          </m:accPr>
                          <m:e>
                            <m:r>
                              <a:rPr lang="en-US" altLang="zh-CN" sz="3000" b="0" i="1" smtClean="0">
                                <a:solidFill>
                                  <a:prstClr val="black"/>
                                </a:solidFill>
                                <a:latin typeface="Cambria Math"/>
                              </a:rPr>
                              <m:t>𝐸</m:t>
                            </m:r>
                          </m:e>
                        </m:acc>
                        <m:r>
                          <a:rPr lang="en-US" altLang="zh-CN" sz="3000" i="1">
                            <a:solidFill>
                              <a:prstClr val="black"/>
                            </a:solidFill>
                            <a:latin typeface="Cambria Math"/>
                            <a:ea typeface="Cambria Math"/>
                          </a:rPr>
                          <m:t>⋅</m:t>
                        </m:r>
                        <m:r>
                          <a:rPr lang="en-US" altLang="zh-CN" sz="3000" i="1">
                            <a:solidFill>
                              <a:prstClr val="black"/>
                            </a:solidFill>
                            <a:latin typeface="Cambria Math"/>
                            <a:ea typeface="Cambria Math"/>
                          </a:rPr>
                          <m:t>𝑑</m:t>
                        </m:r>
                        <m:acc>
                          <m:accPr>
                            <m:chr m:val="⃗"/>
                            <m:ctrlPr>
                              <a:rPr lang="en-US" altLang="zh-CN" sz="3000" i="1" smtClean="0">
                                <a:solidFill>
                                  <a:prstClr val="black"/>
                                </a:solidFill>
                                <a:latin typeface="Cambria Math"/>
                                <a:ea typeface="Cambria Math"/>
                              </a:rPr>
                            </m:ctrlPr>
                          </m:accPr>
                          <m:e>
                            <m:r>
                              <a:rPr lang="en-US" altLang="zh-CN" sz="3000" b="0" i="1" smtClean="0">
                                <a:solidFill>
                                  <a:prstClr val="black"/>
                                </a:solidFill>
                                <a:latin typeface="Cambria Math"/>
                                <a:ea typeface="Cambria Math"/>
                              </a:rPr>
                              <m:t>𝑙</m:t>
                            </m:r>
                          </m:e>
                        </m:acc>
                      </m:e>
                    </m:nary>
                  </m:oMath>
                </a14:m>
                <a:endParaRPr lang="en-US" altLang="zh-CN" dirty="0" smtClean="0"/>
              </a:p>
              <a:p>
                <a:pPr marL="0" indent="0">
                  <a:buNone/>
                </a:pPr>
                <a:r>
                  <a:rPr lang="zh-CN" altLang="en-US" dirty="0" smtClean="0"/>
                  <a:t>计算过程中应注意：</a:t>
                </a:r>
                <a:endParaRPr lang="en-US" altLang="zh-CN" dirty="0" smtClean="0"/>
              </a:p>
              <a:p>
                <a:pPr marL="1887538" indent="-1077913">
                  <a:buNone/>
                </a:pPr>
                <a:r>
                  <a:rPr lang="zh-CN" altLang="en-US" dirty="0" smtClean="0"/>
                  <a:t>（</a:t>
                </a:r>
                <a:r>
                  <a:rPr lang="en-US" altLang="zh-CN" dirty="0" smtClean="0"/>
                  <a:t>A</a:t>
                </a:r>
                <a:r>
                  <a:rPr lang="zh-CN" altLang="en-US" dirty="0" smtClean="0"/>
                  <a:t>）积分区间内，不是单一表达式，应分段积分。</a:t>
                </a:r>
                <a:endParaRPr lang="en-US" altLang="zh-CN" dirty="0" smtClean="0"/>
              </a:p>
              <a:p>
                <a:pPr marL="1887538" indent="-1077913">
                  <a:buNone/>
                </a:pPr>
                <a:r>
                  <a:rPr lang="zh-CN" altLang="en-US" dirty="0" smtClean="0"/>
                  <a:t>（</a:t>
                </a:r>
                <a:r>
                  <a:rPr lang="en-US" altLang="zh-CN" dirty="0"/>
                  <a:t>B</a:t>
                </a:r>
                <a:r>
                  <a:rPr lang="zh-CN" altLang="en-US" dirty="0"/>
                  <a:t>）充分利用</a:t>
                </a:r>
                <a14:m>
                  <m:oMath xmlns:m="http://schemas.openxmlformats.org/officeDocument/2006/math">
                    <m:acc>
                      <m:accPr>
                        <m:chr m:val="⃗"/>
                        <m:ctrlPr>
                          <a:rPr lang="zh-CN" altLang="en-US" i="1">
                            <a:latin typeface="Cambria Math"/>
                          </a:rPr>
                        </m:ctrlPr>
                      </m:accPr>
                      <m:e>
                        <m:r>
                          <a:rPr lang="en-US" altLang="zh-CN" i="1">
                            <a:latin typeface="Cambria Math"/>
                          </a:rPr>
                          <m:t>𝐸</m:t>
                        </m:r>
                      </m:e>
                    </m:acc>
                  </m:oMath>
                </a14:m>
                <a:r>
                  <a:rPr lang="zh-CN" altLang="en-US" dirty="0"/>
                  <a:t>的</a:t>
                </a:r>
                <a:r>
                  <a:rPr lang="zh-CN" altLang="en-US" dirty="0" smtClean="0"/>
                  <a:t>线积分与路径</a:t>
                </a:r>
                <a:r>
                  <a:rPr lang="zh-CN" altLang="en-US" dirty="0"/>
                  <a:t>无关，选择最佳积分路线</a:t>
                </a:r>
                <a:r>
                  <a:rPr lang="zh-CN" altLang="en-US" dirty="0" smtClean="0"/>
                  <a:t>。</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4" y="764704"/>
                <a:ext cx="8280920" cy="5832648"/>
              </a:xfrm>
              <a:blipFill rotWithShape="1">
                <a:blip r:embed="rId3"/>
                <a:stretch>
                  <a:fillRect l="-1915" t="-1881" r="-3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8501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832648"/>
              </a:xfrm>
            </p:spPr>
            <p:txBody>
              <a:bodyPr>
                <a:normAutofit/>
              </a:bodyPr>
              <a:lstStyle/>
              <a:p>
                <a:pPr marL="1700213" indent="-1079500">
                  <a:buNone/>
                </a:pPr>
                <a:r>
                  <a:rPr lang="zh-CN" altLang="en-US" dirty="0" smtClean="0"/>
                  <a:t>（</a:t>
                </a:r>
                <a:r>
                  <a:rPr lang="en-US" altLang="zh-CN" dirty="0" smtClean="0"/>
                  <a:t>C</a:t>
                </a:r>
                <a:r>
                  <a:rPr lang="zh-CN" altLang="en-US" dirty="0" smtClean="0"/>
                  <a:t>）参考点选取：有限大小，选取无穷远；无限大小，在有限空间内，但要使</a:t>
                </a:r>
                <a14:m>
                  <m:oMath xmlns:m="http://schemas.openxmlformats.org/officeDocument/2006/math">
                    <m:acc>
                      <m:accPr>
                        <m:chr m:val="⃗"/>
                        <m:ctrlPr>
                          <a:rPr lang="zh-CN" altLang="en-US" i="1">
                            <a:solidFill>
                              <a:prstClr val="black"/>
                            </a:solidFill>
                            <a:latin typeface="Cambria Math"/>
                          </a:rPr>
                        </m:ctrlPr>
                      </m:accPr>
                      <m:e>
                        <m:r>
                          <a:rPr lang="en-US" altLang="zh-CN" i="1">
                            <a:solidFill>
                              <a:prstClr val="black"/>
                            </a:solidFill>
                            <a:latin typeface="Cambria Math"/>
                          </a:rPr>
                          <m:t>𝐸</m:t>
                        </m:r>
                      </m:e>
                    </m:acc>
                  </m:oMath>
                </a14:m>
                <a:r>
                  <a:rPr lang="zh-CN" altLang="en-US" dirty="0" smtClean="0"/>
                  <a:t>在该点有意义。</a:t>
                </a:r>
                <a:endParaRPr lang="en-US" altLang="zh-CN" dirty="0" smtClean="0"/>
              </a:p>
              <a:p>
                <a:pPr marL="0" indent="0">
                  <a:buNone/>
                </a:pPr>
                <a:r>
                  <a:rPr lang="zh-CN" altLang="en-US" dirty="0" smtClean="0"/>
                  <a:t>（</a:t>
                </a:r>
                <a:r>
                  <a:rPr lang="en-US" altLang="zh-CN" dirty="0" smtClean="0"/>
                  <a:t>2</a:t>
                </a:r>
                <a:r>
                  <a:rPr lang="zh-CN" altLang="en-US" dirty="0" smtClean="0"/>
                  <a:t>）</a:t>
                </a:r>
                <a:r>
                  <a:rPr lang="zh-CN" altLang="en-US" b="1" dirty="0" smtClean="0">
                    <a:solidFill>
                      <a:srgbClr val="C00000"/>
                    </a:solidFill>
                  </a:rPr>
                  <a:t>叠加法</a:t>
                </a:r>
                <a:r>
                  <a:rPr lang="zh-CN" altLang="en-US" dirty="0" smtClean="0"/>
                  <a:t>：</a:t>
                </a:r>
                <a:endParaRPr lang="en-US" altLang="zh-CN" dirty="0" smtClean="0"/>
              </a:p>
              <a:p>
                <a:pPr marL="0" indent="0">
                  <a:buNone/>
                </a:pPr>
                <a:r>
                  <a:rPr lang="zh-CN" altLang="en-US" dirty="0" smtClean="0"/>
                  <a:t>           电荷离散分布：</a:t>
                </a:r>
                <a:endParaRPr lang="en-US" altLang="zh-CN" dirty="0" smtClean="0"/>
              </a:p>
              <a:p>
                <a:pPr marL="0" indent="0">
                  <a:buNone/>
                </a:pPr>
                <a:endParaRPr lang="en-US" altLang="zh-CN" dirty="0" smtClean="0"/>
              </a:p>
              <a:p>
                <a:pPr marL="0" lvl="0" indent="0">
                  <a:buNone/>
                </a:pPr>
                <a:r>
                  <a:rPr lang="zh-CN" altLang="en-US" dirty="0" smtClean="0"/>
                  <a:t>           电荷连续分布：</a:t>
                </a:r>
                <a14:m>
                  <m:oMath xmlns:m="http://schemas.openxmlformats.org/officeDocument/2006/math">
                    <m:sSub>
                      <m:sSubPr>
                        <m:ctrlPr>
                          <a:rPr lang="en-US" altLang="zh-CN" i="1">
                            <a:solidFill>
                              <a:prstClr val="black"/>
                            </a:solidFill>
                            <a:latin typeface="Cambria Math"/>
                          </a:rPr>
                        </m:ctrlPr>
                      </m:sSubPr>
                      <m:e>
                        <m:r>
                          <a:rPr lang="en-US" altLang="zh-CN" i="1">
                            <a:solidFill>
                              <a:prstClr val="black"/>
                            </a:solidFill>
                            <a:latin typeface="Cambria Math"/>
                          </a:rPr>
                          <m:t>𝑈</m:t>
                        </m:r>
                      </m:e>
                      <m:sub>
                        <m:r>
                          <a:rPr lang="en-US" altLang="zh-CN" i="1">
                            <a:solidFill>
                              <a:prstClr val="black"/>
                            </a:solidFill>
                            <a:latin typeface="Cambria Math"/>
                          </a:rPr>
                          <m:t>𝑃</m:t>
                        </m:r>
                      </m:sub>
                    </m:sSub>
                    <m:r>
                      <a:rPr lang="en-US" altLang="zh-CN">
                        <a:solidFill>
                          <a:prstClr val="black"/>
                        </a:solidFill>
                        <a:latin typeface="Cambria Math"/>
                      </a:rPr>
                      <m:t>=</m:t>
                    </m:r>
                    <m:nary>
                      <m:naryPr>
                        <m:limLoc m:val="undOvr"/>
                        <m:subHide m:val="on"/>
                        <m:supHide m:val="on"/>
                        <m:ctrlPr>
                          <a:rPr lang="en-US" altLang="zh-CN" i="1" dirty="0">
                            <a:solidFill>
                              <a:prstClr val="black"/>
                            </a:solidFill>
                            <a:latin typeface="Cambria Math"/>
                          </a:rPr>
                        </m:ctrlPr>
                      </m:naryPr>
                      <m:sub/>
                      <m:sup/>
                      <m:e>
                        <m:r>
                          <a:rPr lang="en-US" altLang="zh-CN" i="1" dirty="0">
                            <a:solidFill>
                              <a:prstClr val="black"/>
                            </a:solidFill>
                            <a:latin typeface="Cambria Math"/>
                          </a:rPr>
                          <m:t>𝑑𝑈</m:t>
                        </m:r>
                        <m:r>
                          <a:rPr lang="en-US" altLang="zh-CN" i="1" dirty="0">
                            <a:solidFill>
                              <a:prstClr val="black"/>
                            </a:solidFill>
                            <a:latin typeface="Cambria Math"/>
                          </a:rPr>
                          <m:t>=</m:t>
                        </m:r>
                        <m:r>
                          <a:rPr lang="en-US" altLang="zh-CN" i="1" dirty="0">
                            <a:solidFill>
                              <a:prstClr val="black"/>
                            </a:solidFill>
                            <a:latin typeface="Cambria Math"/>
                          </a:rPr>
                          <m:t>𝑘</m:t>
                        </m:r>
                        <m:nary>
                          <m:naryPr>
                            <m:limLoc m:val="undOvr"/>
                            <m:subHide m:val="on"/>
                            <m:supHide m:val="on"/>
                            <m:ctrlPr>
                              <a:rPr lang="en-US" altLang="zh-CN" i="1" dirty="0">
                                <a:solidFill>
                                  <a:prstClr val="black"/>
                                </a:solidFill>
                                <a:latin typeface="Cambria Math"/>
                              </a:rPr>
                            </m:ctrlPr>
                          </m:naryPr>
                          <m:sub/>
                          <m:sup/>
                          <m:e>
                            <m:f>
                              <m:fPr>
                                <m:ctrlPr>
                                  <a:rPr lang="en-US" altLang="zh-CN" i="1" dirty="0">
                                    <a:solidFill>
                                      <a:prstClr val="black"/>
                                    </a:solidFill>
                                    <a:latin typeface="Cambria Math"/>
                                  </a:rPr>
                                </m:ctrlPr>
                              </m:fPr>
                              <m:num>
                                <m:r>
                                  <a:rPr lang="en-US" altLang="zh-CN" b="0" i="1" dirty="0" smtClean="0">
                                    <a:solidFill>
                                      <a:prstClr val="black"/>
                                    </a:solidFill>
                                    <a:latin typeface="Cambria Math"/>
                                  </a:rPr>
                                  <m:t>𝑑𝑞</m:t>
                                </m:r>
                              </m:num>
                              <m:den>
                                <m:r>
                                  <a:rPr lang="en-US" altLang="zh-CN" i="1" dirty="0">
                                    <a:solidFill>
                                      <a:prstClr val="black"/>
                                    </a:solidFill>
                                    <a:latin typeface="Cambria Math"/>
                                  </a:rPr>
                                  <m:t>𝑟</m:t>
                                </m:r>
                              </m:den>
                            </m:f>
                          </m:e>
                        </m:nary>
                      </m:e>
                    </m:nary>
                  </m:oMath>
                </a14:m>
                <a:endParaRPr lang="en-US" altLang="zh-CN" dirty="0" smtClean="0"/>
              </a:p>
              <a:p>
                <a:pPr marL="0" lvl="0" indent="0">
                  <a:buNone/>
                </a:pPr>
                <a:r>
                  <a:rPr lang="zh-CN" altLang="en-US" b="1" dirty="0" smtClean="0">
                    <a:solidFill>
                      <a:srgbClr val="FF0000"/>
                    </a:solidFill>
                  </a:rPr>
                  <a:t>作业：</a:t>
                </a:r>
                <a:endParaRPr lang="en-US" altLang="zh-CN" b="1" dirty="0" smtClean="0">
                  <a:solidFill>
                    <a:srgbClr val="FF0000"/>
                  </a:solidFill>
                </a:endParaRPr>
              </a:p>
              <a:p>
                <a:pPr marL="0" indent="0">
                  <a:buNone/>
                </a:pPr>
                <a:r>
                  <a:rPr lang="en-US" altLang="zh-CN" b="1" dirty="0">
                    <a:solidFill>
                      <a:srgbClr val="FF0000"/>
                    </a:solidFill>
                  </a:rPr>
                  <a:t>P353 </a:t>
                </a:r>
                <a:r>
                  <a:rPr lang="en-US" altLang="zh-CN" b="1" dirty="0" smtClean="0">
                    <a:solidFill>
                      <a:srgbClr val="FF0000"/>
                    </a:solidFill>
                  </a:rPr>
                  <a:t>   T8.30    T8.34    T8.37    T8.38</a:t>
                </a:r>
                <a:endParaRPr lang="en-US" altLang="zh-CN" b="1" dirty="0">
                  <a:solidFill>
                    <a:srgbClr val="FF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832648"/>
              </a:xfrm>
              <a:blipFill rotWithShape="1">
                <a:blip r:embed="rId4"/>
                <a:stretch>
                  <a:fillRect l="-1856" t="-1881"/>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379098373"/>
              </p:ext>
            </p:extLst>
          </p:nvPr>
        </p:nvGraphicFramePr>
        <p:xfrm>
          <a:off x="4107904" y="2772023"/>
          <a:ext cx="3200400" cy="1089025"/>
        </p:xfrm>
        <a:graphic>
          <a:graphicData uri="http://schemas.openxmlformats.org/presentationml/2006/ole">
            <mc:AlternateContent xmlns:mc="http://schemas.openxmlformats.org/markup-compatibility/2006">
              <mc:Choice xmlns:v="urn:schemas-microsoft-com:vml" Requires="v">
                <p:oleObj spid="_x0000_s38932" name="Equation" r:id="rId5" imgW="1269720" imgH="431640" progId="Equation.DSMT4">
                  <p:embed/>
                </p:oleObj>
              </mc:Choice>
              <mc:Fallback>
                <p:oleObj name="Equation" r:id="rId5" imgW="1269720" imgH="431640" progId="Equation.DSMT4">
                  <p:embed/>
                  <p:pic>
                    <p:nvPicPr>
                      <p:cNvPr id="0" name="对象 1"/>
                      <p:cNvPicPr>
                        <a:picLocks noChangeAspect="1" noChangeArrowheads="1"/>
                      </p:cNvPicPr>
                      <p:nvPr/>
                    </p:nvPicPr>
                    <p:blipFill>
                      <a:blip r:embed="rId6"/>
                      <a:srcRect/>
                      <a:stretch>
                        <a:fillRect/>
                      </a:stretch>
                    </p:blipFill>
                    <p:spPr bwMode="auto">
                      <a:xfrm>
                        <a:off x="4107904" y="2772023"/>
                        <a:ext cx="32004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0032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wipe(down)">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wipe(down)">
                                      <p:cBhvr>
                                        <p:cTn id="25" dur="500"/>
                                        <p:tgtEl>
                                          <p:spTgt spid="3">
                                            <p:txEl>
                                              <p:pRg st="5" end="5"/>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down)">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1340768"/>
            <a:ext cx="9144000" cy="5400600"/>
          </a:xfrm>
        </p:spPr>
        <p:txBody>
          <a:bodyPr>
            <a:normAutofit/>
          </a:bodyPr>
          <a:lstStyle/>
          <a:p>
            <a:pPr marL="0" indent="0">
              <a:buNone/>
            </a:pPr>
            <a:r>
              <a:rPr lang="zh-CN" altLang="en-US" b="1" dirty="0" smtClean="0">
                <a:solidFill>
                  <a:srgbClr val="0000FF"/>
                </a:solidFill>
                <a:latin typeface="+mn-ea"/>
              </a:rPr>
              <a:t>一、内容要点：</a:t>
            </a:r>
            <a:endParaRPr lang="en-US" altLang="zh-CN" b="1" dirty="0" smtClean="0">
              <a:solidFill>
                <a:srgbClr val="0000FF"/>
              </a:solidFill>
              <a:latin typeface="+mn-ea"/>
            </a:endParaRPr>
          </a:p>
          <a:p>
            <a:pPr marL="0" indent="0">
              <a:buNone/>
            </a:pPr>
            <a:r>
              <a:rPr lang="en-US" altLang="zh-CN" dirty="0" smtClean="0">
                <a:latin typeface="+mn-ea"/>
              </a:rPr>
              <a:t>	</a:t>
            </a:r>
            <a:r>
              <a:rPr lang="zh-CN" altLang="en-US" dirty="0" smtClean="0">
                <a:latin typeface="+mn-ea"/>
              </a:rPr>
              <a:t>库仑定律是静电场的基本规律</a:t>
            </a:r>
            <a:r>
              <a:rPr lang="en-US" altLang="zh-CN" dirty="0" smtClean="0">
                <a:latin typeface="+mn-ea"/>
              </a:rPr>
              <a:t>,</a:t>
            </a:r>
            <a:r>
              <a:rPr lang="zh-CN" altLang="en-US" dirty="0" smtClean="0">
                <a:latin typeface="+mn-ea"/>
              </a:rPr>
              <a:t>由此结合电场叠加原理导出了高斯定理和环路定理。</a:t>
            </a:r>
            <a:endParaRPr lang="en-US" altLang="zh-CN" dirty="0" smtClean="0">
              <a:latin typeface="+mn-ea"/>
            </a:endParaRPr>
          </a:p>
          <a:p>
            <a:pPr marL="984250" indent="-984250">
              <a:buNone/>
            </a:pPr>
            <a:r>
              <a:rPr lang="zh-CN" altLang="en-US" dirty="0">
                <a:latin typeface="+mn-ea"/>
              </a:rPr>
              <a:t>（</a:t>
            </a:r>
            <a:r>
              <a:rPr lang="en-US" altLang="zh-CN" dirty="0" smtClean="0">
                <a:latin typeface="+mn-ea"/>
              </a:rPr>
              <a:t>1</a:t>
            </a:r>
            <a:r>
              <a:rPr lang="zh-CN" altLang="en-US" dirty="0">
                <a:latin typeface="+mn-ea"/>
              </a:rPr>
              <a:t>）</a:t>
            </a:r>
            <a:r>
              <a:rPr lang="zh-CN" altLang="en-US" dirty="0" smtClean="0">
                <a:latin typeface="+mn-ea"/>
              </a:rPr>
              <a:t>库仑定律：电荷密度，点电荷，库仑定律，静电力叠加原理。</a:t>
            </a:r>
            <a:endParaRPr lang="en-US" altLang="zh-CN" dirty="0" smtClean="0">
              <a:latin typeface="+mn-ea"/>
            </a:endParaRPr>
          </a:p>
          <a:p>
            <a:pPr marL="984250" lvl="0" indent="-984250">
              <a:buNone/>
            </a:pPr>
            <a:r>
              <a:rPr lang="zh-CN" altLang="en-US" dirty="0">
                <a:solidFill>
                  <a:prstClr val="black"/>
                </a:solidFill>
                <a:latin typeface="宋体"/>
              </a:rPr>
              <a:t>（</a:t>
            </a:r>
            <a:r>
              <a:rPr lang="en-US" altLang="zh-CN" dirty="0">
                <a:solidFill>
                  <a:prstClr val="black"/>
                </a:solidFill>
                <a:latin typeface="宋体"/>
              </a:rPr>
              <a:t>2</a:t>
            </a:r>
            <a:r>
              <a:rPr lang="zh-CN" altLang="en-US" dirty="0">
                <a:solidFill>
                  <a:prstClr val="black"/>
                </a:solidFill>
                <a:latin typeface="宋体"/>
              </a:rPr>
              <a:t>）高斯定理</a:t>
            </a:r>
            <a:r>
              <a:rPr lang="zh-CN" altLang="en-US" dirty="0" smtClean="0">
                <a:solidFill>
                  <a:prstClr val="black"/>
                </a:solidFill>
                <a:latin typeface="宋体"/>
              </a:rPr>
              <a:t>：电场</a:t>
            </a:r>
            <a:r>
              <a:rPr lang="zh-CN" altLang="en-US" dirty="0">
                <a:solidFill>
                  <a:prstClr val="black"/>
                </a:solidFill>
                <a:latin typeface="宋体"/>
              </a:rPr>
              <a:t>矢量</a:t>
            </a:r>
            <a:r>
              <a:rPr lang="zh-CN" altLang="en-US" dirty="0" smtClean="0">
                <a:solidFill>
                  <a:prstClr val="black"/>
                </a:solidFill>
                <a:latin typeface="宋体"/>
              </a:rPr>
              <a:t>，电场叠加原理，电场</a:t>
            </a:r>
            <a:r>
              <a:rPr lang="zh-CN" altLang="en-US" dirty="0">
                <a:solidFill>
                  <a:prstClr val="black"/>
                </a:solidFill>
                <a:latin typeface="宋体"/>
              </a:rPr>
              <a:t>矢量通量</a:t>
            </a:r>
            <a:r>
              <a:rPr lang="zh-CN" altLang="en-US" dirty="0" smtClean="0">
                <a:solidFill>
                  <a:prstClr val="black"/>
                </a:solidFill>
                <a:latin typeface="宋体"/>
              </a:rPr>
              <a:t>，高斯定理。</a:t>
            </a:r>
            <a:endParaRPr lang="en-US" altLang="zh-CN" dirty="0" smtClean="0">
              <a:solidFill>
                <a:prstClr val="black"/>
              </a:solidFill>
              <a:latin typeface="宋体"/>
            </a:endParaRPr>
          </a:p>
          <a:p>
            <a:pPr marL="984250" lvl="0" indent="-984250">
              <a:buNone/>
            </a:pPr>
            <a:r>
              <a:rPr lang="zh-CN" altLang="en-US" dirty="0" smtClean="0">
                <a:solidFill>
                  <a:prstClr val="black"/>
                </a:solidFill>
                <a:latin typeface="宋体"/>
              </a:rPr>
              <a:t>（</a:t>
            </a:r>
            <a:r>
              <a:rPr lang="en-US" altLang="zh-CN" dirty="0" smtClean="0">
                <a:solidFill>
                  <a:prstClr val="black"/>
                </a:solidFill>
                <a:latin typeface="宋体"/>
              </a:rPr>
              <a:t>3</a:t>
            </a:r>
            <a:r>
              <a:rPr lang="zh-CN" altLang="en-US" dirty="0" smtClean="0">
                <a:solidFill>
                  <a:prstClr val="black"/>
                </a:solidFill>
                <a:latin typeface="宋体"/>
              </a:rPr>
              <a:t>）环路</a:t>
            </a:r>
            <a:r>
              <a:rPr lang="zh-CN" altLang="en-US" dirty="0">
                <a:solidFill>
                  <a:prstClr val="black"/>
                </a:solidFill>
                <a:latin typeface="宋体"/>
              </a:rPr>
              <a:t>定理</a:t>
            </a:r>
            <a:r>
              <a:rPr lang="zh-CN" altLang="en-US" dirty="0" smtClean="0">
                <a:solidFill>
                  <a:prstClr val="black"/>
                </a:solidFill>
                <a:latin typeface="宋体"/>
              </a:rPr>
              <a:t>：环路定理，电位</a:t>
            </a:r>
            <a:r>
              <a:rPr lang="zh-CN" altLang="en-US" dirty="0">
                <a:solidFill>
                  <a:prstClr val="black"/>
                </a:solidFill>
                <a:latin typeface="宋体"/>
              </a:rPr>
              <a:t>，电位差，电位梯度，电位能。</a:t>
            </a:r>
            <a:endParaRPr lang="en-US" altLang="zh-CN" dirty="0">
              <a:solidFill>
                <a:prstClr val="black"/>
              </a:solidFill>
              <a:latin typeface="宋体"/>
            </a:endParaRPr>
          </a:p>
          <a:p>
            <a:pPr marL="0" indent="0">
              <a:buNone/>
            </a:pPr>
            <a:endParaRPr lang="en-US" altLang="zh-CN" dirty="0" smtClean="0">
              <a:latin typeface="+mn-ea"/>
            </a:endParaRPr>
          </a:p>
        </p:txBody>
      </p:sp>
      <p:sp>
        <p:nvSpPr>
          <p:cNvPr id="4" name="Text Box 2"/>
          <p:cNvSpPr txBox="1">
            <a:spLocks noGrp="1" noChangeArrowheads="1"/>
          </p:cNvSpPr>
          <p:nvPr>
            <p:ph type="title"/>
          </p:nvPr>
        </p:nvSpPr>
        <p:spPr bwMode="auto">
          <a:xfrm>
            <a:off x="0" y="481219"/>
            <a:ext cx="91440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b="1" kern="0" noProof="0" dirty="0" smtClean="0">
                <a:latin typeface="+mj-ea"/>
              </a:rPr>
              <a:t>本章小结</a:t>
            </a:r>
            <a:endParaRPr kumimoji="0" lang="zh-CN" altLang="en-US" b="0" i="0" u="none" strike="noStrike" kern="0" cap="none" spc="0" normalizeH="0" baseline="0" noProof="0" dirty="0" smtClean="0">
              <a:ln>
                <a:noFill/>
              </a:ln>
              <a:effectLst/>
              <a:uLnTx/>
              <a:uFillTx/>
              <a:latin typeface="+mj-ea"/>
            </a:endParaRPr>
          </a:p>
        </p:txBody>
      </p:sp>
    </p:spTree>
    <p:extLst>
      <p:ext uri="{BB962C8B-B14F-4D97-AF65-F5344CB8AC3E}">
        <p14:creationId xmlns:p14="http://schemas.microsoft.com/office/powerpoint/2010/main" val="387721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80920" cy="5760640"/>
              </a:xfrm>
            </p:spPr>
            <p:txBody>
              <a:bodyPr/>
              <a:lstStyle/>
              <a:p>
                <a:pPr marL="0" indent="0">
                  <a:buNone/>
                </a:pPr>
                <a:r>
                  <a:rPr lang="zh-CN" altLang="en-US" b="1" dirty="0" smtClean="0">
                    <a:solidFill>
                      <a:srgbClr val="0000FF"/>
                    </a:solidFill>
                  </a:rPr>
                  <a:t>二、基础性问题（略）：</a:t>
                </a:r>
                <a:endParaRPr lang="en-US" altLang="zh-CN" b="1" dirty="0" smtClean="0">
                  <a:solidFill>
                    <a:srgbClr val="0000FF"/>
                  </a:solidFill>
                </a:endParaRPr>
              </a:p>
              <a:p>
                <a:pPr marL="0" indent="0">
                  <a:buNone/>
                </a:pPr>
                <a:r>
                  <a:rPr lang="en-US" altLang="zh-CN" dirty="0"/>
                  <a:t>	</a:t>
                </a:r>
                <a:r>
                  <a:rPr lang="zh-CN" altLang="en-US" dirty="0" smtClean="0"/>
                  <a:t>主要题型是求电场矢量及电位（已知电荷分布）。根据电荷分布类型可分为下列几种。</a:t>
                </a:r>
                <a:endParaRPr lang="en-US" altLang="zh-CN" dirty="0" smtClean="0"/>
              </a:p>
              <a:p>
                <a:pPr marL="0" indent="0">
                  <a:buNone/>
                </a:pPr>
                <a:r>
                  <a:rPr lang="en-US" altLang="zh-CN" dirty="0" smtClean="0"/>
                  <a:t>1</a:t>
                </a:r>
                <a:r>
                  <a:rPr lang="zh-CN" altLang="en-US" dirty="0" smtClean="0"/>
                  <a:t>、点电荷：</a:t>
                </a:r>
                <a:endParaRPr lang="en-US" altLang="zh-CN" dirty="0" smtClean="0"/>
              </a:p>
              <a:p>
                <a:pPr marL="0" indent="0">
                  <a:buNone/>
                </a:pPr>
                <a:r>
                  <a:rPr lang="zh-CN" altLang="en-US" dirty="0" smtClean="0"/>
                  <a:t>电场矢量：</a:t>
                </a:r>
                <a14:m>
                  <m:oMath xmlns:m="http://schemas.openxmlformats.org/officeDocument/2006/math">
                    <m:acc>
                      <m:accPr>
                        <m:chr m:val="⃗"/>
                        <m:ctrlPr>
                          <a:rPr lang="zh-CN" altLang="en-US" i="1" smtClean="0">
                            <a:latin typeface="Cambria Math"/>
                          </a:rPr>
                        </m:ctrlPr>
                      </m:accPr>
                      <m:e>
                        <m:r>
                          <a:rPr lang="en-US" altLang="zh-CN" b="0" i="1" smtClean="0">
                            <a:latin typeface="Cambria Math"/>
                          </a:rPr>
                          <m:t>𝐸</m:t>
                        </m:r>
                      </m:e>
                    </m:acc>
                    <m:r>
                      <a:rPr lang="en-US" altLang="zh-CN" b="0" i="1" smtClean="0">
                        <a:latin typeface="Cambria Math"/>
                      </a:rPr>
                      <m:t>=</m:t>
                    </m:r>
                    <m:r>
                      <a:rPr lang="en-US" altLang="zh-CN" b="0" i="1" smtClean="0">
                        <a:latin typeface="Cambria Math"/>
                      </a:rPr>
                      <m:t>𝑘</m:t>
                    </m:r>
                    <m:f>
                      <m:fPr>
                        <m:ctrlPr>
                          <a:rPr lang="en-US" altLang="zh-CN" b="0" i="1" smtClean="0">
                            <a:latin typeface="Cambria Math"/>
                          </a:rPr>
                        </m:ctrlPr>
                      </m:fPr>
                      <m:num>
                        <m:r>
                          <a:rPr lang="en-US" altLang="zh-CN" b="0" i="1" smtClean="0">
                            <a:latin typeface="Cambria Math"/>
                          </a:rPr>
                          <m:t>𝑄</m:t>
                        </m:r>
                      </m:num>
                      <m:den>
                        <m:sSup>
                          <m:sSupPr>
                            <m:ctrlPr>
                              <a:rPr lang="en-US" altLang="zh-CN" b="0" i="1" smtClean="0">
                                <a:latin typeface="Cambria Math"/>
                              </a:rPr>
                            </m:ctrlPr>
                          </m:sSupPr>
                          <m:e>
                            <m:r>
                              <a:rPr lang="en-US" altLang="zh-CN" b="0" i="1" smtClean="0">
                                <a:latin typeface="Cambria Math"/>
                              </a:rPr>
                              <m:t>𝑟</m:t>
                            </m:r>
                          </m:e>
                          <m:sup>
                            <m:r>
                              <a:rPr lang="en-US" altLang="zh-CN" b="0" i="1" smtClean="0">
                                <a:latin typeface="Cambria Math"/>
                              </a:rPr>
                              <m:t>2</m:t>
                            </m:r>
                          </m:sup>
                        </m:sSup>
                      </m:den>
                    </m:f>
                    <m:acc>
                      <m:accPr>
                        <m:chr m:val="⃗"/>
                        <m:ctrlPr>
                          <a:rPr lang="en-US" altLang="zh-CN" b="0" i="1" smtClean="0">
                            <a:latin typeface="Cambria Math"/>
                          </a:rPr>
                        </m:ctrlPr>
                      </m:accPr>
                      <m:e>
                        <m:r>
                          <a:rPr lang="en-US" altLang="zh-CN" b="0" i="1" smtClean="0">
                            <a:latin typeface="Cambria Math"/>
                          </a:rPr>
                          <m:t>𝑟</m:t>
                        </m:r>
                      </m:e>
                    </m:acc>
                  </m:oMath>
                </a14:m>
                <a:endParaRPr lang="en-US" altLang="zh-CN" dirty="0" smtClean="0"/>
              </a:p>
              <a:p>
                <a:pPr marL="0" indent="0">
                  <a:buNone/>
                </a:pPr>
                <a:r>
                  <a:rPr lang="zh-CN" altLang="en-US" dirty="0" smtClean="0"/>
                  <a:t>电位：</a:t>
                </a:r>
                <a14:m>
                  <m:oMath xmlns:m="http://schemas.openxmlformats.org/officeDocument/2006/math">
                    <m:r>
                      <a:rPr lang="en-US" altLang="zh-CN" b="0" i="1" smtClean="0">
                        <a:latin typeface="Cambria Math"/>
                      </a:rPr>
                      <m:t>𝑈</m:t>
                    </m:r>
                    <m:r>
                      <a:rPr lang="en-US" altLang="zh-CN" b="0" i="1" smtClean="0">
                        <a:latin typeface="Cambria Math"/>
                      </a:rPr>
                      <m:t>=</m:t>
                    </m:r>
                    <m:r>
                      <a:rPr lang="en-US" altLang="zh-CN" b="0" i="1" smtClean="0">
                        <a:latin typeface="Cambria Math"/>
                      </a:rPr>
                      <m:t>𝑘</m:t>
                    </m:r>
                    <m:f>
                      <m:fPr>
                        <m:ctrlPr>
                          <a:rPr lang="en-US" altLang="zh-CN" b="0" i="1" smtClean="0">
                            <a:latin typeface="Cambria Math"/>
                          </a:rPr>
                        </m:ctrlPr>
                      </m:fPr>
                      <m:num>
                        <m:r>
                          <a:rPr lang="en-US" altLang="zh-CN" b="0" i="1" smtClean="0">
                            <a:latin typeface="Cambria Math"/>
                          </a:rPr>
                          <m:t>𝑄</m:t>
                        </m:r>
                      </m:num>
                      <m:den>
                        <m:r>
                          <a:rPr lang="en-US" altLang="zh-CN" b="0" i="1" smtClean="0">
                            <a:latin typeface="Cambria Math"/>
                          </a:rPr>
                          <m:t>𝑟</m:t>
                        </m:r>
                      </m:den>
                    </m:f>
                  </m:oMath>
                </a14:m>
                <a:r>
                  <a:rPr lang="en-US" altLang="zh-CN" dirty="0" smtClean="0"/>
                  <a:t>	</a:t>
                </a:r>
                <a:r>
                  <a:rPr lang="zh-CN" altLang="en-US" dirty="0" smtClean="0"/>
                  <a:t>（参考点是</a:t>
                </a:r>
                <a14:m>
                  <m:oMath xmlns:m="http://schemas.openxmlformats.org/officeDocument/2006/math">
                    <m:r>
                      <a:rPr lang="zh-CN" altLang="en-US" i="1" smtClean="0">
                        <a:latin typeface="Cambria Math"/>
                      </a:rPr>
                      <m:t>∞</m:t>
                    </m:r>
                    <m:r>
                      <a:rPr lang="zh-CN" altLang="en-US" b="0" i="1" smtClean="0">
                        <a:latin typeface="Cambria Math"/>
                      </a:rPr>
                      <m:t>）</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80920" cy="5760640"/>
              </a:xfrm>
              <a:blipFill rotWithShape="1">
                <a:blip r:embed="rId3"/>
                <a:stretch>
                  <a:fillRect l="-1840" t="-19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984493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832648"/>
              </a:xfrm>
            </p:spPr>
            <p:txBody>
              <a:bodyPr>
                <a:normAutofit lnSpcReduction="10000"/>
              </a:bodyPr>
              <a:lstStyle/>
              <a:p>
                <a:pPr marL="0" indent="0">
                  <a:buNone/>
                </a:pPr>
                <a:r>
                  <a:rPr lang="en-US" altLang="zh-CN" dirty="0" smtClean="0"/>
                  <a:t>2</a:t>
                </a:r>
                <a:r>
                  <a:rPr lang="zh-CN" altLang="en-US" dirty="0" smtClean="0"/>
                  <a:t>、线电荷：</a:t>
                </a:r>
                <a:endParaRPr lang="en-US" altLang="zh-CN" dirty="0" smtClean="0"/>
              </a:p>
              <a:p>
                <a:pPr marL="0" indent="0">
                  <a:buNone/>
                </a:pPr>
                <a:r>
                  <a:rPr lang="zh-CN" altLang="en-US" dirty="0"/>
                  <a:t>如</a:t>
                </a:r>
                <a:r>
                  <a:rPr lang="zh-CN" altLang="en-US" dirty="0" smtClean="0"/>
                  <a:t>图所示带电直线在</a:t>
                </a:r>
                <a:r>
                  <a:rPr lang="en-US" altLang="zh-CN" dirty="0" smtClean="0"/>
                  <a:t>P</a:t>
                </a:r>
                <a:r>
                  <a:rPr lang="zh-CN" altLang="en-US" dirty="0" smtClean="0"/>
                  <a:t>点产生的       </a:t>
                </a:r>
                <a14:m>
                  <m:oMath xmlns:m="http://schemas.openxmlformats.org/officeDocument/2006/math">
                    <m:sSub>
                      <m:sSubPr>
                        <m:ctrlPr>
                          <a:rPr lang="en-US" altLang="zh-CN" i="1" smtClean="0">
                            <a:latin typeface="Cambria Math"/>
                          </a:rPr>
                        </m:ctrlPr>
                      </m:sSubPr>
                      <m:e>
                        <m:r>
                          <a:rPr lang="zh-CN" altLang="en-US" i="1" smtClean="0">
                            <a:latin typeface="Cambria Math"/>
                          </a:rPr>
                          <m:t>𝜃</m:t>
                        </m:r>
                      </m:e>
                      <m:sub>
                        <m:r>
                          <a:rPr lang="en-US" altLang="zh-CN" b="0" i="1" smtClean="0">
                            <a:latin typeface="Cambria Math"/>
                          </a:rPr>
                          <m:t>2</m:t>
                        </m:r>
                      </m:sub>
                    </m:sSub>
                  </m:oMath>
                </a14:m>
                <a:endParaRPr lang="en-US" altLang="zh-CN" dirty="0" smtClean="0"/>
              </a:p>
              <a:p>
                <a:pPr marL="0" indent="0">
                  <a:buNone/>
                </a:pPr>
                <a:r>
                  <a:rPr lang="zh-CN" altLang="en-US" dirty="0" smtClean="0"/>
                  <a:t>电场矢量分下列两种情况</a:t>
                </a:r>
                <a:endParaRPr lang="en-US" altLang="zh-CN" dirty="0" smtClean="0"/>
              </a:p>
              <a:p>
                <a:pPr marL="0" indent="0">
                  <a:buNone/>
                </a:pPr>
                <a:r>
                  <a:rPr lang="zh-CN" altLang="en-US" dirty="0" smtClean="0"/>
                  <a:t>（</a:t>
                </a:r>
                <a:r>
                  <a:rPr lang="en-US" altLang="zh-CN" dirty="0" smtClean="0"/>
                  <a:t>1</a:t>
                </a:r>
                <a:r>
                  <a:rPr lang="zh-CN" altLang="en-US" dirty="0" smtClean="0"/>
                  <a:t>）直线无线长                                   </a:t>
                </a:r>
                <a14:m>
                  <m:oMath xmlns:m="http://schemas.openxmlformats.org/officeDocument/2006/math">
                    <m:sSub>
                      <m:sSubPr>
                        <m:ctrlPr>
                          <a:rPr lang="en-US" altLang="zh-CN" i="1" smtClean="0">
                            <a:latin typeface="Cambria Math"/>
                          </a:rPr>
                        </m:ctrlPr>
                      </m:sSubPr>
                      <m:e>
                        <m:r>
                          <a:rPr lang="en-US" altLang="zh-CN" b="0" i="1" smtClean="0">
                            <a:latin typeface="Cambria Math"/>
                          </a:rPr>
                          <m:t>𝑟</m:t>
                        </m:r>
                      </m:e>
                      <m:sub>
                        <m:r>
                          <a:rPr lang="en-US" altLang="zh-CN" b="0" i="1" smtClean="0">
                            <a:latin typeface="Cambria Math"/>
                          </a:rPr>
                          <m:t>0</m:t>
                        </m:r>
                      </m:sub>
                    </m:sSub>
                  </m:oMath>
                </a14:m>
                <a:r>
                  <a:rPr lang="en-US" altLang="zh-CN" dirty="0" smtClean="0"/>
                  <a:t> P </a:t>
                </a:r>
                <a14:m>
                  <m:oMath xmlns:m="http://schemas.openxmlformats.org/officeDocument/2006/math">
                    <m:sSub>
                      <m:sSubPr>
                        <m:ctrlPr>
                          <a:rPr lang="en-US" altLang="zh-CN" i="1" smtClean="0">
                            <a:latin typeface="Cambria Math"/>
                          </a:rPr>
                        </m:ctrlPr>
                      </m:sSubPr>
                      <m:e>
                        <m:r>
                          <a:rPr lang="en-US" altLang="zh-CN" b="0" i="1" smtClean="0">
                            <a:latin typeface="Cambria Math"/>
                          </a:rPr>
                          <m:t>      </m:t>
                        </m:r>
                        <m:r>
                          <a:rPr lang="en-US" altLang="zh-CN" b="0" i="1" smtClean="0">
                            <a:latin typeface="Cambria Math"/>
                          </a:rPr>
                          <m:t>𝐸</m:t>
                        </m:r>
                      </m:e>
                      <m:sub>
                        <m:r>
                          <a:rPr lang="en-US" altLang="zh-CN" b="0" i="1" smtClean="0">
                            <a:latin typeface="Cambria Math"/>
                          </a:rPr>
                          <m:t>𝑥</m:t>
                        </m:r>
                      </m:sub>
                    </m:sSub>
                  </m:oMath>
                </a14:m>
                <a:endParaRPr lang="en-US" altLang="zh-CN" dirty="0" smtClean="0"/>
              </a:p>
              <a:p>
                <a:pPr marL="0" indent="0">
                  <a:buNone/>
                </a:pPr>
                <a14:m>
                  <m:oMathPara xmlns:m="http://schemas.openxmlformats.org/officeDocument/2006/math">
                    <m:oMathParaPr>
                      <m:jc m:val="left"/>
                    </m:oMathParaPr>
                    <m:oMath xmlns:m="http://schemas.openxmlformats.org/officeDocument/2006/math">
                      <m:sSub>
                        <m:sSubPr>
                          <m:ctrlPr>
                            <a:rPr lang="en-US" altLang="zh-CN" i="1" smtClean="0">
                              <a:latin typeface="Cambria Math"/>
                            </a:rPr>
                          </m:ctrlPr>
                        </m:sSubPr>
                        <m:e>
                          <m:acc>
                            <m:accPr>
                              <m:chr m:val="⃗"/>
                              <m:ctrlPr>
                                <a:rPr lang="en-US" altLang="zh-CN" i="1" smtClean="0">
                                  <a:latin typeface="Cambria Math"/>
                                </a:rPr>
                              </m:ctrlPr>
                            </m:accPr>
                            <m:e>
                              <m:r>
                                <a:rPr lang="en-US" altLang="zh-CN" b="0" i="1" smtClean="0">
                                  <a:latin typeface="Cambria Math"/>
                                </a:rPr>
                                <m:t>𝐸</m:t>
                              </m:r>
                            </m:e>
                          </m:acc>
                        </m:e>
                        <m:sub>
                          <m:r>
                            <a:rPr lang="en-US" altLang="zh-CN" i="1" smtClean="0">
                              <a:latin typeface="Cambria Math"/>
                              <a:ea typeface="Cambria Math"/>
                            </a:rPr>
                            <m:t>∞</m:t>
                          </m:r>
                        </m:sub>
                      </m:sSub>
                      <m:r>
                        <a:rPr lang="en-US" altLang="zh-CN" b="0" i="1" smtClean="0">
                          <a:latin typeface="Cambria Math"/>
                        </a:rPr>
                        <m:t>=2</m:t>
                      </m:r>
                      <m:r>
                        <a:rPr lang="en-US" altLang="zh-CN" b="0" i="1" smtClean="0">
                          <a:latin typeface="Cambria Math"/>
                        </a:rPr>
                        <m:t>𝑘</m:t>
                      </m:r>
                      <m:f>
                        <m:fPr>
                          <m:ctrlPr>
                            <a:rPr lang="en-US" altLang="zh-CN" b="0" i="1" smtClean="0">
                              <a:latin typeface="Cambria Math"/>
                            </a:rPr>
                          </m:ctrlPr>
                        </m:fPr>
                        <m:num>
                          <m:r>
                            <a:rPr lang="zh-CN" altLang="en-US" b="0" i="1" smtClean="0">
                              <a:latin typeface="Cambria Math"/>
                            </a:rPr>
                            <m:t>𝜆</m:t>
                          </m:r>
                        </m:num>
                        <m:den>
                          <m:sSub>
                            <m:sSubPr>
                              <m:ctrlPr>
                                <a:rPr lang="en-US" altLang="zh-CN" b="0" i="1" smtClean="0">
                                  <a:latin typeface="Cambria Math"/>
                                </a:rPr>
                              </m:ctrlPr>
                            </m:sSubPr>
                            <m:e>
                              <m:r>
                                <a:rPr lang="en-US" altLang="zh-CN" b="0" i="1" smtClean="0">
                                  <a:latin typeface="Cambria Math"/>
                                </a:rPr>
                                <m:t>𝑟</m:t>
                              </m:r>
                            </m:e>
                            <m:sub>
                              <m:r>
                                <a:rPr lang="en-US" altLang="zh-CN" b="0" i="1" smtClean="0">
                                  <a:latin typeface="Cambria Math"/>
                                </a:rPr>
                                <m:t>0</m:t>
                              </m:r>
                            </m:sub>
                          </m:sSub>
                        </m:den>
                      </m:f>
                      <m:acc>
                        <m:accPr>
                          <m:chr m:val="⃗"/>
                          <m:ctrlPr>
                            <a:rPr lang="en-US" altLang="zh-CN" b="0" i="1" smtClean="0">
                              <a:latin typeface="Cambria Math"/>
                            </a:rPr>
                          </m:ctrlPr>
                        </m:accPr>
                        <m:e>
                          <m:sSub>
                            <m:sSubPr>
                              <m:ctrlPr>
                                <a:rPr lang="en-US" altLang="zh-CN" b="0" i="1" smtClean="0">
                                  <a:latin typeface="Cambria Math"/>
                                </a:rPr>
                              </m:ctrlPr>
                            </m:sSubPr>
                            <m:e>
                              <m:r>
                                <a:rPr lang="en-US" altLang="zh-CN" b="0" i="1" smtClean="0">
                                  <a:latin typeface="Cambria Math"/>
                                </a:rPr>
                                <m:t>𝑟</m:t>
                              </m:r>
                            </m:e>
                            <m:sub>
                              <m:r>
                                <a:rPr lang="en-US" altLang="zh-CN" b="0" i="1" smtClean="0">
                                  <a:latin typeface="Cambria Math"/>
                                </a:rPr>
                                <m:t>0</m:t>
                              </m:r>
                            </m:sub>
                          </m:sSub>
                        </m:e>
                      </m:acc>
                    </m:oMath>
                  </m:oMathPara>
                </a14:m>
                <a:endParaRPr lang="en-US" altLang="zh-CN" dirty="0" smtClean="0"/>
              </a:p>
              <a:p>
                <a:pPr marL="0" indent="0">
                  <a:buNone/>
                </a:pPr>
                <a:r>
                  <a:rPr lang="zh-CN" altLang="en-US" dirty="0" smtClean="0"/>
                  <a:t>（</a:t>
                </a:r>
                <a:r>
                  <a:rPr lang="en-US" altLang="zh-CN" dirty="0" smtClean="0"/>
                  <a:t>2</a:t>
                </a:r>
                <a:r>
                  <a:rPr lang="zh-CN" altLang="en-US" dirty="0" smtClean="0"/>
                  <a:t>）当直线有限长时                         </a:t>
                </a:r>
                <a14:m>
                  <m:oMath xmlns:m="http://schemas.openxmlformats.org/officeDocument/2006/math">
                    <m:sSub>
                      <m:sSubPr>
                        <m:ctrlPr>
                          <a:rPr lang="en-US" altLang="zh-CN" i="1" smtClean="0">
                            <a:latin typeface="Cambria Math"/>
                          </a:rPr>
                        </m:ctrlPr>
                      </m:sSubPr>
                      <m:e>
                        <m:r>
                          <a:rPr lang="zh-CN" altLang="en-US" i="1" smtClean="0">
                            <a:latin typeface="Cambria Math"/>
                          </a:rPr>
                          <m:t>𝜃</m:t>
                        </m:r>
                      </m:e>
                      <m:sub>
                        <m:r>
                          <a:rPr lang="en-US" altLang="zh-CN" b="0" i="1" smtClean="0">
                            <a:latin typeface="Cambria Math"/>
                          </a:rPr>
                          <m:t>2</m:t>
                        </m:r>
                      </m:sub>
                    </m:sSub>
                    <m:sSub>
                      <m:sSubPr>
                        <m:ctrlPr>
                          <a:rPr lang="en-US" altLang="zh-CN" i="1" smtClean="0">
                            <a:latin typeface="Cambria Math"/>
                          </a:rPr>
                        </m:ctrlPr>
                      </m:sSubPr>
                      <m:e>
                        <m:r>
                          <a:rPr lang="en-US" altLang="zh-CN" b="0" i="1" smtClean="0">
                            <a:latin typeface="Cambria Math"/>
                          </a:rPr>
                          <m:t>   </m:t>
                        </m:r>
                        <m:r>
                          <a:rPr lang="en-US" altLang="zh-CN" b="0" i="1" smtClean="0">
                            <a:latin typeface="Cambria Math"/>
                          </a:rPr>
                          <m:t>𝐸</m:t>
                        </m:r>
                      </m:e>
                      <m:sub>
                        <m:r>
                          <a:rPr lang="en-US" altLang="zh-CN" b="0" i="1" smtClean="0">
                            <a:latin typeface="Cambria Math"/>
                          </a:rPr>
                          <m:t>𝑦</m:t>
                        </m:r>
                      </m:sub>
                    </m:sSub>
                  </m:oMath>
                </a14:m>
                <a:r>
                  <a:rPr lang="en-US" altLang="zh-CN" dirty="0" smtClean="0"/>
                  <a:t>     </a:t>
                </a:r>
                <a14:m>
                  <m:oMath xmlns:m="http://schemas.openxmlformats.org/officeDocument/2006/math">
                    <m:r>
                      <a:rPr lang="en-US" altLang="zh-CN" b="0" i="1" dirty="0" smtClean="0">
                        <a:latin typeface="Cambria Math"/>
                      </a:rPr>
                      <m:t>𝐸</m:t>
                    </m:r>
                  </m:oMath>
                </a14:m>
                <a:endParaRPr lang="en-US" altLang="zh-CN" b="0" dirty="0" smtClean="0"/>
              </a:p>
              <a:p>
                <a:pPr marL="0" indent="0">
                  <a:buNone/>
                </a:pPr>
                <a14:m>
                  <m:oMath xmlns:m="http://schemas.openxmlformats.org/officeDocument/2006/math">
                    <m:sSub>
                      <m:sSubPr>
                        <m:ctrlPr>
                          <a:rPr lang="en-US" altLang="zh-CN" i="1" smtClean="0">
                            <a:latin typeface="Cambria Math"/>
                          </a:rPr>
                        </m:ctrlPr>
                      </m:sSubPr>
                      <m:e>
                        <m:r>
                          <a:rPr lang="en-US" altLang="zh-CN" b="0" i="1" smtClean="0">
                            <a:latin typeface="Cambria Math"/>
                          </a:rPr>
                          <m:t>𝐸</m:t>
                        </m:r>
                      </m:e>
                      <m:sub>
                        <m:r>
                          <a:rPr lang="en-US" altLang="zh-CN" b="0" i="1" smtClean="0">
                            <a:latin typeface="Cambria Math"/>
                          </a:rPr>
                          <m:t>𝑥</m:t>
                        </m:r>
                      </m:sub>
                    </m:sSub>
                    <m:r>
                      <a:rPr lang="en-US" altLang="zh-CN" b="0" i="1" smtClean="0">
                        <a:latin typeface="Cambria Math"/>
                      </a:rPr>
                      <m:t>=</m:t>
                    </m:r>
                    <m:r>
                      <a:rPr lang="en-US" altLang="zh-CN" b="0" i="1" smtClean="0">
                        <a:latin typeface="Cambria Math"/>
                      </a:rPr>
                      <m:t>𝑘</m:t>
                    </m:r>
                    <m:f>
                      <m:fPr>
                        <m:ctrlPr>
                          <a:rPr lang="en-US" altLang="zh-CN" b="0" i="1" smtClean="0">
                            <a:latin typeface="Cambria Math"/>
                          </a:rPr>
                        </m:ctrlPr>
                      </m:fPr>
                      <m:num>
                        <m:r>
                          <a:rPr lang="zh-CN" altLang="en-US" b="0" i="1" smtClean="0">
                            <a:latin typeface="Cambria Math"/>
                          </a:rPr>
                          <m:t>𝜆</m:t>
                        </m:r>
                      </m:num>
                      <m:den>
                        <m:sSub>
                          <m:sSubPr>
                            <m:ctrlPr>
                              <a:rPr lang="en-US" altLang="zh-CN" b="0" i="1" smtClean="0">
                                <a:latin typeface="Cambria Math"/>
                              </a:rPr>
                            </m:ctrlPr>
                          </m:sSubPr>
                          <m:e>
                            <m:r>
                              <a:rPr lang="en-US" altLang="zh-CN" b="0" i="1" smtClean="0">
                                <a:latin typeface="Cambria Math"/>
                              </a:rPr>
                              <m:t>𝑟</m:t>
                            </m:r>
                          </m:e>
                          <m:sub>
                            <m:r>
                              <a:rPr lang="en-US" altLang="zh-CN" b="0" i="1" smtClean="0">
                                <a:latin typeface="Cambria Math"/>
                              </a:rPr>
                              <m:t>0</m:t>
                            </m:r>
                          </m:sub>
                        </m:sSub>
                      </m:den>
                    </m:f>
                    <m:r>
                      <a:rPr lang="zh-CN" altLang="en-US" b="0" i="1" smtClean="0">
                        <a:latin typeface="Cambria Math"/>
                      </a:rPr>
                      <m:t>（</m:t>
                    </m:r>
                    <m:func>
                      <m:funcPr>
                        <m:ctrlPr>
                          <a:rPr lang="en-US" altLang="zh-CN" b="0" i="1" smtClean="0">
                            <a:latin typeface="Cambria Math"/>
                          </a:rPr>
                        </m:ctrlPr>
                      </m:funcPr>
                      <m:fName>
                        <m:r>
                          <m:rPr>
                            <m:sty m:val="p"/>
                          </m:rPr>
                          <a:rPr lang="en-US" altLang="zh-CN" b="0" i="0" smtClean="0">
                            <a:latin typeface="Cambria Math"/>
                          </a:rPr>
                          <m:t>cos</m:t>
                        </m:r>
                      </m:fName>
                      <m:e>
                        <m:sSub>
                          <m:sSubPr>
                            <m:ctrlPr>
                              <a:rPr lang="en-US" altLang="zh-CN" b="0" i="1" smtClean="0">
                                <a:latin typeface="Cambria Math"/>
                              </a:rPr>
                            </m:ctrlPr>
                          </m:sSubPr>
                          <m:e>
                            <m:r>
                              <a:rPr lang="zh-CN" altLang="en-US" b="0" i="1" smtClean="0">
                                <a:latin typeface="Cambria Math"/>
                              </a:rPr>
                              <m:t>𝜃</m:t>
                            </m:r>
                          </m:e>
                          <m:sub>
                            <m:r>
                              <a:rPr lang="en-US" altLang="zh-CN" b="0" i="1" smtClean="0">
                                <a:latin typeface="Cambria Math"/>
                              </a:rPr>
                              <m:t>1</m:t>
                            </m:r>
                          </m:sub>
                        </m:sSub>
                      </m:e>
                    </m:func>
                    <m:r>
                      <a:rPr lang="en-US" altLang="zh-CN" b="0" i="1" smtClean="0">
                        <a:latin typeface="Cambria Math"/>
                      </a:rPr>
                      <m:t>−</m:t>
                    </m:r>
                    <m:func>
                      <m:funcPr>
                        <m:ctrlPr>
                          <a:rPr lang="en-US" altLang="zh-CN" b="0" i="1" smtClean="0">
                            <a:latin typeface="Cambria Math"/>
                          </a:rPr>
                        </m:ctrlPr>
                      </m:funcPr>
                      <m:fName>
                        <m:r>
                          <m:rPr>
                            <m:sty m:val="p"/>
                          </m:rPr>
                          <a:rPr lang="en-US" altLang="zh-CN" b="0" i="0" smtClean="0">
                            <a:latin typeface="Cambria Math"/>
                          </a:rPr>
                          <m:t>cos</m:t>
                        </m:r>
                      </m:fName>
                      <m:e>
                        <m:sSub>
                          <m:sSubPr>
                            <m:ctrlPr>
                              <a:rPr lang="en-US" altLang="zh-CN" b="0" i="1" smtClean="0">
                                <a:latin typeface="Cambria Math"/>
                              </a:rPr>
                            </m:ctrlPr>
                          </m:sSubPr>
                          <m:e>
                            <m:r>
                              <a:rPr lang="zh-CN" altLang="en-US" b="0" i="1" smtClean="0">
                                <a:latin typeface="Cambria Math"/>
                              </a:rPr>
                              <m:t>𝜃</m:t>
                            </m:r>
                          </m:e>
                          <m:sub>
                            <m:r>
                              <a:rPr lang="en-US" altLang="zh-CN" b="0" i="1" smtClean="0">
                                <a:latin typeface="Cambria Math"/>
                              </a:rPr>
                              <m:t>2</m:t>
                            </m:r>
                          </m:sub>
                        </m:sSub>
                      </m:e>
                    </m:func>
                  </m:oMath>
                </a14:m>
                <a:r>
                  <a:rPr lang="zh-CN" altLang="en-US" dirty="0" smtClean="0"/>
                  <a:t>）</a:t>
                </a:r>
                <a:endParaRPr lang="en-US" altLang="zh-CN" dirty="0" smtClean="0"/>
              </a:p>
              <a:p>
                <a:pPr marL="0" indent="0">
                  <a:buNone/>
                </a:pPr>
                <a14:m>
                  <m:oMathPara xmlns:m="http://schemas.openxmlformats.org/officeDocument/2006/math">
                    <m:oMathParaPr>
                      <m:jc m:val="left"/>
                    </m:oMathParaPr>
                    <m:oMath xmlns:m="http://schemas.openxmlformats.org/officeDocument/2006/math">
                      <m:sSub>
                        <m:sSubPr>
                          <m:ctrlPr>
                            <a:rPr lang="en-US" altLang="zh-CN" i="1" smtClean="0">
                              <a:latin typeface="Cambria Math"/>
                            </a:rPr>
                          </m:ctrlPr>
                        </m:sSubPr>
                        <m:e>
                          <m:r>
                            <a:rPr lang="en-US" altLang="zh-CN" b="0" i="1" smtClean="0">
                              <a:latin typeface="Cambria Math"/>
                            </a:rPr>
                            <m:t>𝐸</m:t>
                          </m:r>
                        </m:e>
                        <m:sub>
                          <m:r>
                            <a:rPr lang="en-US" altLang="zh-CN" b="0" i="1" smtClean="0">
                              <a:latin typeface="Cambria Math"/>
                            </a:rPr>
                            <m:t>𝑦</m:t>
                          </m:r>
                        </m:sub>
                      </m:sSub>
                      <m:r>
                        <a:rPr lang="en-US" altLang="zh-CN" b="0" i="1" smtClean="0">
                          <a:latin typeface="Cambria Math"/>
                        </a:rPr>
                        <m:t>=−</m:t>
                      </m:r>
                      <m:r>
                        <a:rPr lang="en-US" altLang="zh-CN" b="0" i="1" smtClean="0">
                          <a:latin typeface="Cambria Math"/>
                        </a:rPr>
                        <m:t>𝑘</m:t>
                      </m:r>
                      <m:f>
                        <m:fPr>
                          <m:ctrlPr>
                            <a:rPr lang="en-US" altLang="zh-CN" b="0" i="1" smtClean="0">
                              <a:latin typeface="Cambria Math"/>
                            </a:rPr>
                          </m:ctrlPr>
                        </m:fPr>
                        <m:num>
                          <m:r>
                            <a:rPr lang="zh-CN" altLang="en-US" b="0" i="1" smtClean="0">
                              <a:latin typeface="Cambria Math"/>
                            </a:rPr>
                            <m:t>𝜆</m:t>
                          </m:r>
                        </m:num>
                        <m:den>
                          <m:sSub>
                            <m:sSubPr>
                              <m:ctrlPr>
                                <a:rPr lang="en-US" altLang="zh-CN" b="0" i="1" smtClean="0">
                                  <a:latin typeface="Cambria Math"/>
                                </a:rPr>
                              </m:ctrlPr>
                            </m:sSubPr>
                            <m:e>
                              <m:r>
                                <a:rPr lang="en-US" altLang="zh-CN" b="0" i="1" smtClean="0">
                                  <a:latin typeface="Cambria Math"/>
                                </a:rPr>
                                <m:t>𝑟</m:t>
                              </m:r>
                            </m:e>
                            <m:sub>
                              <m:r>
                                <a:rPr lang="en-US" altLang="zh-CN" b="0" i="1" smtClean="0">
                                  <a:latin typeface="Cambria Math"/>
                                </a:rPr>
                                <m:t>0</m:t>
                              </m:r>
                            </m:sub>
                          </m:sSub>
                        </m:den>
                      </m:f>
                      <m:r>
                        <a:rPr lang="en-US" altLang="zh-CN" b="0" i="1" smtClean="0">
                          <a:latin typeface="Cambria Math"/>
                        </a:rPr>
                        <m:t>(</m:t>
                      </m:r>
                      <m:func>
                        <m:funcPr>
                          <m:ctrlPr>
                            <a:rPr lang="en-US" altLang="zh-CN" b="0" i="1" smtClean="0">
                              <a:latin typeface="Cambria Math"/>
                            </a:rPr>
                          </m:ctrlPr>
                        </m:funcPr>
                        <m:fName>
                          <m:r>
                            <m:rPr>
                              <m:sty m:val="p"/>
                            </m:rPr>
                            <a:rPr lang="en-US" altLang="zh-CN" b="0" i="0" smtClean="0">
                              <a:latin typeface="Cambria Math"/>
                            </a:rPr>
                            <m:t>sin</m:t>
                          </m:r>
                        </m:fName>
                        <m:e>
                          <m:sSub>
                            <m:sSubPr>
                              <m:ctrlPr>
                                <a:rPr lang="en-US" altLang="zh-CN" b="0" i="1" smtClean="0">
                                  <a:latin typeface="Cambria Math"/>
                                </a:rPr>
                              </m:ctrlPr>
                            </m:sSubPr>
                            <m:e>
                              <m:r>
                                <a:rPr lang="zh-CN" altLang="en-US" b="0" i="1" smtClean="0">
                                  <a:latin typeface="Cambria Math"/>
                                </a:rPr>
                                <m:t>𝜃</m:t>
                              </m:r>
                            </m:e>
                            <m:sub>
                              <m:r>
                                <a:rPr lang="en-US" altLang="zh-CN" b="0" i="1" smtClean="0">
                                  <a:latin typeface="Cambria Math"/>
                                </a:rPr>
                                <m:t>1</m:t>
                              </m:r>
                            </m:sub>
                          </m:sSub>
                        </m:e>
                      </m:func>
                      <m:r>
                        <a:rPr lang="en-US" altLang="zh-CN" b="0" i="1" smtClean="0">
                          <a:latin typeface="Cambria Math"/>
                        </a:rPr>
                        <m:t>−</m:t>
                      </m:r>
                      <m:func>
                        <m:funcPr>
                          <m:ctrlPr>
                            <a:rPr lang="en-US" altLang="zh-CN" b="0" i="1" smtClean="0">
                              <a:latin typeface="Cambria Math"/>
                            </a:rPr>
                          </m:ctrlPr>
                        </m:funcPr>
                        <m:fName>
                          <m:r>
                            <m:rPr>
                              <m:sty m:val="p"/>
                            </m:rPr>
                            <a:rPr lang="en-US" altLang="zh-CN" b="0" i="0" smtClean="0">
                              <a:latin typeface="Cambria Math"/>
                            </a:rPr>
                            <m:t>sin</m:t>
                          </m:r>
                        </m:fName>
                        <m:e>
                          <m:sSub>
                            <m:sSubPr>
                              <m:ctrlPr>
                                <a:rPr lang="en-US" altLang="zh-CN" b="0" i="1" smtClean="0">
                                  <a:latin typeface="Cambria Math"/>
                                </a:rPr>
                              </m:ctrlPr>
                            </m:sSubPr>
                            <m:e>
                              <m:r>
                                <a:rPr lang="zh-CN" altLang="en-US" b="0" i="1" smtClean="0">
                                  <a:latin typeface="Cambria Math"/>
                                </a:rPr>
                                <m:t>𝜃</m:t>
                              </m:r>
                            </m:e>
                            <m:sub>
                              <m:r>
                                <a:rPr lang="en-US" altLang="zh-CN" b="0" i="1" smtClean="0">
                                  <a:latin typeface="Cambria Math"/>
                                </a:rPr>
                                <m:t>2</m:t>
                              </m:r>
                            </m:sub>
                          </m:sSub>
                        </m:e>
                      </m:func>
                      <m:r>
                        <a:rPr lang="en-US" altLang="zh-CN" b="0" i="1" smtClean="0">
                          <a:latin typeface="Cambria Math"/>
                        </a:rPr>
                        <m:t>)</m:t>
                      </m:r>
                    </m:oMath>
                  </m:oMathPara>
                </a14:m>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832648"/>
              </a:xfrm>
              <a:blipFill rotWithShape="1">
                <a:blip r:embed="rId3"/>
                <a:stretch>
                  <a:fillRect l="-1856" t="-2717"/>
                </a:stretch>
              </a:blipFill>
            </p:spPr>
            <p:txBody>
              <a:bodyPr/>
              <a:lstStyle/>
              <a:p>
                <a:r>
                  <a:rPr lang="zh-CN" altLang="en-US">
                    <a:noFill/>
                  </a:rPr>
                  <a:t> </a:t>
                </a:r>
              </a:p>
            </p:txBody>
          </p:sp>
        </mc:Fallback>
      </mc:AlternateContent>
      <p:cxnSp>
        <p:nvCxnSpPr>
          <p:cNvPr id="5" name="直接连接符 4"/>
          <p:cNvCxnSpPr/>
          <p:nvPr/>
        </p:nvCxnSpPr>
        <p:spPr>
          <a:xfrm>
            <a:off x="6084168" y="980728"/>
            <a:ext cx="0" cy="4104456"/>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a:off x="6096148" y="1484784"/>
            <a:ext cx="0" cy="3096344"/>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直接连接符 13"/>
          <p:cNvCxnSpPr/>
          <p:nvPr/>
        </p:nvCxnSpPr>
        <p:spPr>
          <a:xfrm>
            <a:off x="6100687" y="1447081"/>
            <a:ext cx="996132" cy="1585875"/>
          </a:xfrm>
          <a:prstGeom prst="line">
            <a:avLst/>
          </a:prstGeom>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flipV="1">
            <a:off x="6096148" y="3032956"/>
            <a:ext cx="984152" cy="1548172"/>
          </a:xfrm>
          <a:prstGeom prst="line">
            <a:avLst/>
          </a:prstGeom>
        </p:spPr>
        <p:style>
          <a:lnRef idx="1">
            <a:schemeClr val="dk1"/>
          </a:lnRef>
          <a:fillRef idx="0">
            <a:schemeClr val="dk1"/>
          </a:fillRef>
          <a:effectRef idx="0">
            <a:schemeClr val="dk1"/>
          </a:effectRef>
          <a:fontRef idx="minor">
            <a:schemeClr val="tx1"/>
          </a:fontRef>
        </p:style>
      </p:cxnSp>
      <p:sp>
        <p:nvSpPr>
          <p:cNvPr id="25" name="弧形 24"/>
          <p:cNvSpPr/>
          <p:nvPr/>
        </p:nvSpPr>
        <p:spPr>
          <a:xfrm>
            <a:off x="5994324" y="1792505"/>
            <a:ext cx="418058" cy="447513"/>
          </a:xfrm>
          <a:prstGeom prst="arc">
            <a:avLst>
              <a:gd name="adj1" fmla="val 14842787"/>
              <a:gd name="adj2" fmla="val 203319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9" name="弧形 28"/>
          <p:cNvSpPr/>
          <p:nvPr/>
        </p:nvSpPr>
        <p:spPr>
          <a:xfrm flipH="1" flipV="1">
            <a:off x="6100687" y="3717032"/>
            <a:ext cx="511797" cy="40147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cxnSp>
        <p:nvCxnSpPr>
          <p:cNvPr id="31" name="直接箭头连接符 30"/>
          <p:cNvCxnSpPr/>
          <p:nvPr/>
        </p:nvCxnSpPr>
        <p:spPr>
          <a:xfrm>
            <a:off x="7080300" y="3032956"/>
            <a:ext cx="10921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3" name="直接箭头连接符 32"/>
          <p:cNvCxnSpPr/>
          <p:nvPr/>
        </p:nvCxnSpPr>
        <p:spPr>
          <a:xfrm>
            <a:off x="7080300" y="3032956"/>
            <a:ext cx="16519" cy="118813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5" name="直接箭头连接符 34"/>
          <p:cNvCxnSpPr/>
          <p:nvPr/>
        </p:nvCxnSpPr>
        <p:spPr>
          <a:xfrm>
            <a:off x="7096819" y="3032956"/>
            <a:ext cx="1075581" cy="108554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3" name="直接箭头连接符 42"/>
          <p:cNvCxnSpPr/>
          <p:nvPr/>
        </p:nvCxnSpPr>
        <p:spPr>
          <a:xfrm>
            <a:off x="6732240" y="3032956"/>
            <a:ext cx="3480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a:off x="6100687" y="3032956"/>
            <a:ext cx="38487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8170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80920" cy="5760640"/>
              </a:xfrm>
            </p:spPr>
            <p:txBody>
              <a:bodyPr/>
              <a:lstStyle/>
              <a:p>
                <a:pPr marL="0" indent="0">
                  <a:buNone/>
                </a:pPr>
                <a:r>
                  <a:rPr lang="zh-CN" altLang="en-US" dirty="0"/>
                  <a:t>（</a:t>
                </a:r>
                <a:r>
                  <a:rPr lang="en-US" altLang="zh-CN" dirty="0" smtClean="0"/>
                  <a:t>3</a:t>
                </a:r>
                <a:r>
                  <a:rPr lang="zh-CN" altLang="en-US" dirty="0" smtClean="0"/>
                  <a:t>）、圆环（半径为</a:t>
                </a:r>
                <a:r>
                  <a:rPr lang="en-US" altLang="zh-CN" dirty="0" smtClean="0"/>
                  <a:t>R</a:t>
                </a:r>
                <a:r>
                  <a:rPr lang="zh-CN" altLang="en-US" dirty="0" smtClean="0"/>
                  <a:t>）</a:t>
                </a:r>
                <a:r>
                  <a:rPr lang="zh-CN" altLang="en-US" dirty="0"/>
                  <a:t>。</a:t>
                </a:r>
                <a:r>
                  <a:rPr lang="zh-CN" altLang="en-US" dirty="0" smtClean="0"/>
                  <a:t>带电圆环在轴线上离环心为</a:t>
                </a:r>
                <a:r>
                  <a:rPr lang="en-US" altLang="zh-CN" dirty="0" smtClean="0"/>
                  <a:t>z</a:t>
                </a:r>
                <a:r>
                  <a:rPr lang="zh-CN" altLang="en-US" dirty="0" smtClean="0"/>
                  <a:t>处产生的电场为</a:t>
                </a:r>
                <a:endParaRPr lang="en-US" altLang="zh-CN" dirty="0" smtClean="0"/>
              </a:p>
              <a:p>
                <a:pPr marL="0" indent="0">
                  <a:buNone/>
                </a:pPr>
                <a14:m>
                  <m:oMathPara xmlns:m="http://schemas.openxmlformats.org/officeDocument/2006/math">
                    <m:oMathParaPr>
                      <m:jc m:val="left"/>
                    </m:oMathParaPr>
                    <m:oMath xmlns:m="http://schemas.openxmlformats.org/officeDocument/2006/math">
                      <m:r>
                        <a:rPr lang="en-US" altLang="zh-CN" b="0" i="1" smtClean="0">
                          <a:latin typeface="Cambria Math"/>
                        </a:rPr>
                        <m:t>𝐸</m:t>
                      </m:r>
                      <m:r>
                        <a:rPr lang="en-US" altLang="zh-CN" b="0" i="1" smtClean="0">
                          <a:latin typeface="Cambria Math"/>
                        </a:rPr>
                        <m:t>=</m:t>
                      </m:r>
                      <m:f>
                        <m:fPr>
                          <m:ctrlPr>
                            <a:rPr lang="en-US" altLang="zh-CN" b="0" i="1" smtClean="0">
                              <a:latin typeface="Cambria Math"/>
                            </a:rPr>
                          </m:ctrlPr>
                        </m:fPr>
                        <m:num>
                          <m:r>
                            <a:rPr lang="zh-CN" altLang="en-US" b="0" i="1" smtClean="0">
                              <a:latin typeface="Cambria Math"/>
                            </a:rPr>
                            <m:t>𝜆</m:t>
                          </m:r>
                        </m:num>
                        <m:den>
                          <m:r>
                            <a:rPr lang="en-US" altLang="zh-CN" b="0" i="1" smtClean="0">
                              <a:latin typeface="Cambria Math"/>
                            </a:rPr>
                            <m:t>2</m:t>
                          </m:r>
                          <m:sSub>
                            <m:sSubPr>
                              <m:ctrlPr>
                                <a:rPr lang="en-US" altLang="zh-CN" b="0" i="1" smtClean="0">
                                  <a:latin typeface="Cambria Math"/>
                                </a:rPr>
                              </m:ctrlPr>
                            </m:sSubPr>
                            <m:e>
                              <m:r>
                                <a:rPr lang="zh-CN" altLang="en-US" b="0" i="1" smtClean="0">
                                  <a:latin typeface="Cambria Math"/>
                                </a:rPr>
                                <m:t>𝜀</m:t>
                              </m:r>
                            </m:e>
                            <m:sub>
                              <m:r>
                                <a:rPr lang="en-US" altLang="zh-CN" b="0" i="1" smtClean="0">
                                  <a:latin typeface="Cambria Math"/>
                                </a:rPr>
                                <m:t>0</m:t>
                              </m:r>
                            </m:sub>
                          </m:sSub>
                        </m:den>
                      </m:f>
                      <m:f>
                        <m:fPr>
                          <m:ctrlPr>
                            <a:rPr lang="en-US" altLang="zh-CN" b="0" i="1" smtClean="0">
                              <a:latin typeface="Cambria Math"/>
                            </a:rPr>
                          </m:ctrlPr>
                        </m:fPr>
                        <m:num>
                          <m:r>
                            <a:rPr lang="en-US" altLang="zh-CN" b="0" i="1" smtClean="0">
                              <a:latin typeface="Cambria Math"/>
                            </a:rPr>
                            <m:t>𝑅𝑧</m:t>
                          </m:r>
                        </m:num>
                        <m:den>
                          <m:sSup>
                            <m:sSupPr>
                              <m:ctrlPr>
                                <a:rPr lang="en-US" altLang="zh-CN" b="0" i="1" smtClean="0">
                                  <a:latin typeface="Cambria Math"/>
                                </a:rPr>
                              </m:ctrlPr>
                            </m:sSupPr>
                            <m:e>
                              <m:r>
                                <a:rPr lang="en-US" altLang="zh-CN" b="0" i="1" smtClean="0">
                                  <a:latin typeface="Cambria Math"/>
                                </a:rPr>
                                <m:t>(</m:t>
                              </m:r>
                              <m:sSup>
                                <m:sSupPr>
                                  <m:ctrlPr>
                                    <a:rPr lang="en-US" altLang="zh-CN" b="0" i="1" smtClean="0">
                                      <a:latin typeface="Cambria Math"/>
                                    </a:rPr>
                                  </m:ctrlPr>
                                </m:sSupPr>
                                <m:e>
                                  <m:r>
                                    <a:rPr lang="en-US" altLang="zh-CN" b="0" i="1" smtClean="0">
                                      <a:latin typeface="Cambria Math"/>
                                    </a:rPr>
                                    <m:t>𝑅</m:t>
                                  </m:r>
                                </m:e>
                                <m:sup>
                                  <m:r>
                                    <a:rPr lang="en-US" altLang="zh-CN" b="0" i="1" smtClean="0">
                                      <a:latin typeface="Cambria Math"/>
                                    </a:rPr>
                                    <m:t>2</m:t>
                                  </m:r>
                                </m:sup>
                              </m:sSup>
                              <m:r>
                                <a:rPr lang="en-US" altLang="zh-CN" b="0" i="1" smtClean="0">
                                  <a:latin typeface="Cambria Math"/>
                                </a:rPr>
                                <m:t>+</m:t>
                              </m:r>
                              <m:sSup>
                                <m:sSupPr>
                                  <m:ctrlPr>
                                    <a:rPr lang="en-US" altLang="zh-CN" b="0" i="1" smtClean="0">
                                      <a:latin typeface="Cambria Math"/>
                                    </a:rPr>
                                  </m:ctrlPr>
                                </m:sSupPr>
                                <m:e>
                                  <m:r>
                                    <a:rPr lang="en-US" altLang="zh-CN" b="0" i="1" smtClean="0">
                                      <a:latin typeface="Cambria Math"/>
                                    </a:rPr>
                                    <m:t>𝑧</m:t>
                                  </m:r>
                                </m:e>
                                <m:sup>
                                  <m:r>
                                    <a:rPr lang="en-US" altLang="zh-CN" b="0" i="1" smtClean="0">
                                      <a:latin typeface="Cambria Math"/>
                                    </a:rPr>
                                    <m:t>2</m:t>
                                  </m:r>
                                </m:sup>
                              </m:sSup>
                              <m:r>
                                <a:rPr lang="en-US" altLang="zh-CN" b="0" i="1" smtClean="0">
                                  <a:latin typeface="Cambria Math"/>
                                </a:rPr>
                                <m:t>)</m:t>
                              </m:r>
                            </m:e>
                            <m:sup>
                              <m:f>
                                <m:fPr>
                                  <m:ctrlPr>
                                    <a:rPr lang="en-US" altLang="zh-CN" b="0" i="1" smtClean="0">
                                      <a:latin typeface="Cambria Math"/>
                                    </a:rPr>
                                  </m:ctrlPr>
                                </m:fPr>
                                <m:num>
                                  <m:r>
                                    <a:rPr lang="en-US" altLang="zh-CN" b="0" i="1" smtClean="0">
                                      <a:latin typeface="Cambria Math"/>
                                    </a:rPr>
                                    <m:t>3</m:t>
                                  </m:r>
                                </m:num>
                                <m:den>
                                  <m:r>
                                    <a:rPr lang="en-US" altLang="zh-CN" b="0" i="1" smtClean="0">
                                      <a:latin typeface="Cambria Math"/>
                                    </a:rPr>
                                    <m:t>2</m:t>
                                  </m:r>
                                </m:den>
                              </m:f>
                            </m:sup>
                          </m:sSup>
                        </m:den>
                      </m:f>
                      <m:r>
                        <a:rPr lang="en-US" altLang="zh-CN" b="0" i="1" smtClean="0">
                          <a:latin typeface="Cambria Math"/>
                          <a:ea typeface="Cambria Math"/>
                        </a:rPr>
                        <m:t>⋅</m:t>
                      </m:r>
                      <m:acc>
                        <m:accPr>
                          <m:chr m:val="⃗"/>
                          <m:ctrlPr>
                            <a:rPr lang="en-US" altLang="zh-CN" b="0" i="1" smtClean="0">
                              <a:latin typeface="Cambria Math"/>
                              <a:ea typeface="Cambria Math"/>
                            </a:rPr>
                          </m:ctrlPr>
                        </m:accPr>
                        <m:e>
                          <m:r>
                            <a:rPr lang="en-US" altLang="zh-CN" b="0" i="1" smtClean="0">
                              <a:latin typeface="Cambria Math"/>
                              <a:ea typeface="Cambria Math"/>
                            </a:rPr>
                            <m:t>𝑧</m:t>
                          </m:r>
                        </m:e>
                      </m:acc>
                    </m:oMath>
                  </m:oMathPara>
                </a14:m>
                <a:endParaRPr lang="en-US" altLang="zh-CN" dirty="0" smtClean="0"/>
              </a:p>
              <a:p>
                <a:pPr marL="0" indent="0">
                  <a:buNone/>
                </a:pPr>
                <a:r>
                  <a:rPr lang="zh-CN" altLang="en-US" dirty="0" smtClean="0"/>
                  <a:t>（</a:t>
                </a:r>
                <a:r>
                  <a:rPr lang="en-US" altLang="zh-CN" dirty="0" smtClean="0"/>
                  <a:t>4</a:t>
                </a:r>
                <a:r>
                  <a:rPr lang="zh-CN" altLang="en-US" dirty="0" smtClean="0"/>
                  <a:t>）、半圆（半径为</a:t>
                </a:r>
                <a:r>
                  <a:rPr lang="en-US" altLang="zh-CN" dirty="0" smtClean="0"/>
                  <a:t>R</a:t>
                </a:r>
                <a:r>
                  <a:rPr lang="zh-CN" altLang="en-US" dirty="0" smtClean="0"/>
                  <a:t>）。线电荷密度为</a:t>
                </a:r>
                <a14:m>
                  <m:oMath xmlns:m="http://schemas.openxmlformats.org/officeDocument/2006/math">
                    <m:r>
                      <a:rPr lang="zh-CN" altLang="en-US" i="1" smtClean="0">
                        <a:latin typeface="Cambria Math"/>
                      </a:rPr>
                      <m:t>𝜆</m:t>
                    </m:r>
                  </m:oMath>
                </a14:m>
                <a:r>
                  <a:rPr lang="zh-CN" altLang="en-US" dirty="0" smtClean="0"/>
                  <a:t>的半圆在圆心处产生的电场为</a:t>
                </a:r>
                <a:endParaRPr lang="en-US" altLang="zh-CN" dirty="0" smtClean="0"/>
              </a:p>
              <a:p>
                <a:pPr marL="0" indent="0">
                  <a:buNone/>
                </a:pPr>
                <a14:m>
                  <m:oMathPara xmlns:m="http://schemas.openxmlformats.org/officeDocument/2006/math">
                    <m:oMathParaPr>
                      <m:jc m:val="left"/>
                    </m:oMathParaPr>
                    <m:oMath xmlns:m="http://schemas.openxmlformats.org/officeDocument/2006/math">
                      <m:r>
                        <a:rPr lang="en-US" altLang="zh-CN" b="0" i="1" smtClean="0">
                          <a:latin typeface="Cambria Math"/>
                        </a:rPr>
                        <m:t>𝐸</m:t>
                      </m:r>
                      <m:r>
                        <a:rPr lang="en-US" altLang="zh-CN" b="0" i="1" smtClean="0">
                          <a:latin typeface="Cambria Math"/>
                        </a:rPr>
                        <m:t>=2</m:t>
                      </m:r>
                      <m:r>
                        <a:rPr lang="en-US" altLang="zh-CN" b="0" i="1" smtClean="0">
                          <a:latin typeface="Cambria Math"/>
                        </a:rPr>
                        <m:t>𝑘</m:t>
                      </m:r>
                      <m:r>
                        <a:rPr lang="zh-CN" altLang="en-US" b="0" i="1" smtClean="0">
                          <a:latin typeface="Cambria Math"/>
                        </a:rPr>
                        <m:t>𝜆</m:t>
                      </m:r>
                      <m:f>
                        <m:fPr>
                          <m:ctrlPr>
                            <a:rPr lang="en-US" altLang="zh-CN" b="0" i="1" smtClean="0">
                              <a:latin typeface="Cambria Math"/>
                            </a:rPr>
                          </m:ctrlPr>
                        </m:fPr>
                        <m:num>
                          <m:r>
                            <a:rPr lang="en-US" altLang="zh-CN" b="0" i="1" smtClean="0">
                              <a:latin typeface="Cambria Math"/>
                            </a:rPr>
                            <m:t>1</m:t>
                          </m:r>
                        </m:num>
                        <m:den>
                          <m:r>
                            <a:rPr lang="en-US" altLang="zh-CN" b="0" i="1" smtClean="0">
                              <a:latin typeface="Cambria Math"/>
                            </a:rPr>
                            <m:t>𝑅</m:t>
                          </m:r>
                        </m:den>
                      </m:f>
                      <m:acc>
                        <m:accPr>
                          <m:chr m:val="⃗"/>
                          <m:ctrlPr>
                            <a:rPr lang="en-US" altLang="zh-CN" b="0" i="1" smtClean="0">
                              <a:latin typeface="Cambria Math"/>
                            </a:rPr>
                          </m:ctrlPr>
                        </m:accPr>
                        <m:e>
                          <m:r>
                            <a:rPr lang="en-US" altLang="zh-CN" b="0" i="1" smtClean="0">
                              <a:latin typeface="Cambria Math"/>
                            </a:rPr>
                            <m:t>𝑛</m:t>
                          </m:r>
                        </m:e>
                      </m:acc>
                    </m:oMath>
                  </m:oMathPara>
                </a14:m>
                <a:endParaRPr lang="en-US" altLang="zh-CN" dirty="0" smtClean="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80920" cy="5760640"/>
              </a:xfrm>
              <a:blipFill rotWithShape="1">
                <a:blip r:embed="rId3"/>
                <a:stretch>
                  <a:fillRect l="-1840" t="-1905" r="-4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156143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832648"/>
              </a:xfrm>
            </p:spPr>
            <p:txBody>
              <a:bodyPr/>
              <a:lstStyle/>
              <a:p>
                <a:pPr marL="0" indent="0">
                  <a:buNone/>
                </a:pPr>
                <a:r>
                  <a:rPr lang="en-US" altLang="zh-CN" dirty="0" smtClean="0"/>
                  <a:t>3</a:t>
                </a:r>
                <a:r>
                  <a:rPr lang="zh-CN" altLang="en-US" dirty="0" smtClean="0"/>
                  <a:t>、面电荷：</a:t>
                </a:r>
                <a:endParaRPr lang="en-US" altLang="zh-CN" dirty="0" smtClean="0"/>
              </a:p>
              <a:p>
                <a:pPr marL="0" indent="0">
                  <a:buNone/>
                </a:pPr>
                <a:r>
                  <a:rPr lang="zh-CN" altLang="en-US" dirty="0" smtClean="0"/>
                  <a:t>（</a:t>
                </a:r>
                <a:r>
                  <a:rPr lang="en-US" altLang="zh-CN" dirty="0" smtClean="0"/>
                  <a:t>1</a:t>
                </a:r>
                <a:r>
                  <a:rPr lang="zh-CN" altLang="en-US" dirty="0" smtClean="0"/>
                  <a:t>）无限大平面</a:t>
                </a:r>
                <a:r>
                  <a:rPr lang="zh-CN" altLang="en-US" dirty="0"/>
                  <a:t>，</a:t>
                </a:r>
                <a14:m>
                  <m:oMath xmlns:m="http://schemas.openxmlformats.org/officeDocument/2006/math">
                    <m:r>
                      <a:rPr lang="en-US" altLang="zh-CN" b="0" i="1" smtClean="0">
                        <a:latin typeface="Cambria Math"/>
                      </a:rPr>
                      <m:t>𝐸</m:t>
                    </m:r>
                    <m:r>
                      <a:rPr lang="en-US" altLang="zh-CN" b="0" i="1" smtClean="0">
                        <a:latin typeface="Cambria Math"/>
                      </a:rPr>
                      <m:t>=</m:t>
                    </m:r>
                    <m:f>
                      <m:fPr>
                        <m:ctrlPr>
                          <a:rPr lang="en-US" altLang="zh-CN" b="0" i="1" smtClean="0">
                            <a:latin typeface="Cambria Math"/>
                          </a:rPr>
                        </m:ctrlPr>
                      </m:fPr>
                      <m:num>
                        <m:r>
                          <a:rPr lang="zh-CN" altLang="en-US" b="0" i="1" smtClean="0">
                            <a:latin typeface="Cambria Math"/>
                          </a:rPr>
                          <m:t>𝜎</m:t>
                        </m:r>
                      </m:num>
                      <m:den>
                        <m:r>
                          <a:rPr lang="en-US" altLang="zh-CN" b="0" i="1" smtClean="0">
                            <a:latin typeface="Cambria Math"/>
                          </a:rPr>
                          <m:t>2</m:t>
                        </m:r>
                        <m:sSub>
                          <m:sSubPr>
                            <m:ctrlPr>
                              <a:rPr lang="en-US" altLang="zh-CN" b="0" i="1" smtClean="0">
                                <a:latin typeface="Cambria Math"/>
                              </a:rPr>
                            </m:ctrlPr>
                          </m:sSubPr>
                          <m:e>
                            <m:r>
                              <a:rPr lang="zh-CN" altLang="en-US" b="0" i="1" smtClean="0">
                                <a:latin typeface="Cambria Math"/>
                              </a:rPr>
                              <m:t>𝜀</m:t>
                            </m:r>
                          </m:e>
                          <m:sub>
                            <m:r>
                              <a:rPr lang="en-US" altLang="zh-CN" b="0" i="1" smtClean="0">
                                <a:latin typeface="Cambria Math"/>
                              </a:rPr>
                              <m:t>0</m:t>
                            </m:r>
                          </m:sub>
                        </m:sSub>
                      </m:den>
                    </m:f>
                    <m:acc>
                      <m:accPr>
                        <m:chr m:val="⃗"/>
                        <m:ctrlPr>
                          <a:rPr lang="en-US" altLang="zh-CN" b="0" i="1" smtClean="0">
                            <a:latin typeface="Cambria Math"/>
                          </a:rPr>
                        </m:ctrlPr>
                      </m:accPr>
                      <m:e>
                        <m:r>
                          <a:rPr lang="en-US" altLang="zh-CN" b="0" i="1" smtClean="0">
                            <a:latin typeface="Cambria Math"/>
                          </a:rPr>
                          <m:t>𝑛</m:t>
                        </m:r>
                      </m:e>
                    </m:acc>
                  </m:oMath>
                </a14:m>
                <a:endParaRPr lang="en-US" altLang="zh-CN" dirty="0" smtClean="0"/>
              </a:p>
              <a:p>
                <a:pPr marL="0" indent="0">
                  <a:buNone/>
                </a:pPr>
                <a:r>
                  <a:rPr lang="zh-CN" altLang="en-US" dirty="0" smtClean="0"/>
                  <a:t>（</a:t>
                </a:r>
                <a:r>
                  <a:rPr lang="en-US" altLang="zh-CN" dirty="0" smtClean="0"/>
                  <a:t>2</a:t>
                </a:r>
                <a:r>
                  <a:rPr lang="zh-CN" altLang="en-US" dirty="0" smtClean="0"/>
                  <a:t>）球面</a:t>
                </a:r>
                <a:endParaRPr lang="en-US" altLang="zh-CN" dirty="0" smtClean="0"/>
              </a:p>
              <a:p>
                <a:pPr marL="0" indent="0">
                  <a:buNone/>
                </a:pPr>
                <a:r>
                  <a:rPr lang="zh-CN" altLang="en-US" dirty="0" smtClean="0"/>
                  <a:t>球面内，</a:t>
                </a:r>
                <a14:m>
                  <m:oMath xmlns:m="http://schemas.openxmlformats.org/officeDocument/2006/math">
                    <m:r>
                      <a:rPr lang="en-US" altLang="zh-CN" b="0" i="1" smtClean="0">
                        <a:latin typeface="Cambria Math"/>
                      </a:rPr>
                      <m:t>𝐸</m:t>
                    </m:r>
                    <m:r>
                      <a:rPr lang="en-US" altLang="zh-CN" b="0" i="1" smtClean="0">
                        <a:latin typeface="Cambria Math"/>
                      </a:rPr>
                      <m:t>=0</m:t>
                    </m:r>
                  </m:oMath>
                </a14:m>
                <a:r>
                  <a:rPr lang="en-US" altLang="zh-CN" dirty="0" smtClean="0"/>
                  <a:t> </a:t>
                </a:r>
                <a:r>
                  <a:rPr lang="zh-CN" altLang="en-US" dirty="0" smtClean="0"/>
                  <a:t>（</a:t>
                </a:r>
                <a:r>
                  <a:rPr lang="en-US" altLang="zh-CN" dirty="0" smtClean="0"/>
                  <a:t>r&lt;R</a:t>
                </a:r>
                <a:r>
                  <a:rPr lang="zh-CN" altLang="en-US" dirty="0" smtClean="0"/>
                  <a:t>）</a:t>
                </a:r>
                <a:endParaRPr lang="en-US" altLang="zh-CN" dirty="0" smtClean="0"/>
              </a:p>
              <a:p>
                <a:pPr marL="0" indent="0">
                  <a:buNone/>
                </a:pPr>
                <a:r>
                  <a:rPr lang="zh-CN" altLang="en-US" dirty="0" smtClean="0"/>
                  <a:t>球面外，</a:t>
                </a:r>
                <a14:m>
                  <m:oMath xmlns:m="http://schemas.openxmlformats.org/officeDocument/2006/math">
                    <m:r>
                      <a:rPr lang="en-US" altLang="zh-CN" b="0" i="1" smtClean="0">
                        <a:latin typeface="Cambria Math"/>
                      </a:rPr>
                      <m:t>𝐸</m:t>
                    </m:r>
                    <m:r>
                      <a:rPr lang="en-US" altLang="zh-CN" b="0" i="1" smtClean="0">
                        <a:latin typeface="Cambria Math"/>
                      </a:rPr>
                      <m:t>=</m:t>
                    </m:r>
                    <m:r>
                      <a:rPr lang="en-US" altLang="zh-CN" b="0" i="1" smtClean="0">
                        <a:latin typeface="Cambria Math"/>
                      </a:rPr>
                      <m:t>𝑘</m:t>
                    </m:r>
                    <m:f>
                      <m:fPr>
                        <m:ctrlPr>
                          <a:rPr lang="en-US" altLang="zh-CN" b="0" i="1" smtClean="0">
                            <a:latin typeface="Cambria Math"/>
                          </a:rPr>
                        </m:ctrlPr>
                      </m:fPr>
                      <m:num>
                        <m:r>
                          <a:rPr lang="en-US" altLang="zh-CN" b="0" i="1" smtClean="0">
                            <a:latin typeface="Cambria Math"/>
                          </a:rPr>
                          <m:t>𝑄</m:t>
                        </m:r>
                      </m:num>
                      <m:den>
                        <m:sSup>
                          <m:sSupPr>
                            <m:ctrlPr>
                              <a:rPr lang="en-US" altLang="zh-CN" b="0" i="1" smtClean="0">
                                <a:latin typeface="Cambria Math"/>
                              </a:rPr>
                            </m:ctrlPr>
                          </m:sSupPr>
                          <m:e>
                            <m:r>
                              <a:rPr lang="en-US" altLang="zh-CN" b="0" i="1" smtClean="0">
                                <a:latin typeface="Cambria Math"/>
                              </a:rPr>
                              <m:t>𝑟</m:t>
                            </m:r>
                          </m:e>
                          <m:sup>
                            <m:r>
                              <a:rPr lang="en-US" altLang="zh-CN" b="0" i="1" smtClean="0">
                                <a:latin typeface="Cambria Math"/>
                              </a:rPr>
                              <m:t>2</m:t>
                            </m:r>
                          </m:sup>
                        </m:sSup>
                      </m:den>
                    </m:f>
                    <m:acc>
                      <m:accPr>
                        <m:chr m:val="⃗"/>
                        <m:ctrlPr>
                          <a:rPr lang="en-US" altLang="zh-CN" b="0" i="1" smtClean="0">
                            <a:latin typeface="Cambria Math"/>
                          </a:rPr>
                        </m:ctrlPr>
                      </m:accPr>
                      <m:e>
                        <m:r>
                          <a:rPr lang="en-US" altLang="zh-CN" b="0" i="1" smtClean="0">
                            <a:latin typeface="Cambria Math"/>
                          </a:rPr>
                          <m:t>𝑛</m:t>
                        </m:r>
                      </m:e>
                    </m:acc>
                  </m:oMath>
                </a14:m>
                <a:r>
                  <a:rPr lang="en-US" altLang="zh-CN" dirty="0" smtClean="0"/>
                  <a:t>   </a:t>
                </a:r>
                <a:r>
                  <a:rPr lang="zh-CN" altLang="en-US" dirty="0" smtClean="0"/>
                  <a:t>（</a:t>
                </a:r>
                <a:r>
                  <a:rPr lang="en-US" altLang="zh-CN" dirty="0" smtClean="0"/>
                  <a:t>r&gt;R</a:t>
                </a:r>
                <a:r>
                  <a:rPr lang="zh-CN" altLang="en-US" dirty="0" smtClean="0"/>
                  <a:t>）</a:t>
                </a:r>
                <a:endParaRPr lang="en-US" altLang="zh-CN" dirty="0" smtClean="0"/>
              </a:p>
              <a:p>
                <a:pPr marL="0" indent="0">
                  <a:buNone/>
                </a:pPr>
                <a:r>
                  <a:rPr lang="zh-CN" altLang="en-US" dirty="0" smtClean="0"/>
                  <a:t>（</a:t>
                </a:r>
                <a:r>
                  <a:rPr lang="en-US" altLang="zh-CN" dirty="0" smtClean="0"/>
                  <a:t>3</a:t>
                </a:r>
                <a:r>
                  <a:rPr lang="zh-CN" altLang="en-US" dirty="0" smtClean="0"/>
                  <a:t>）球面</a:t>
                </a:r>
                <a:r>
                  <a:rPr lang="zh-CN" altLang="en-US" dirty="0"/>
                  <a:t>，</a:t>
                </a:r>
                <a14:m>
                  <m:oMath xmlns:m="http://schemas.openxmlformats.org/officeDocument/2006/math">
                    <m:r>
                      <a:rPr lang="en-US" altLang="zh-CN" b="0" i="1" smtClean="0">
                        <a:latin typeface="Cambria Math"/>
                      </a:rPr>
                      <m:t>𝐸</m:t>
                    </m:r>
                    <m:r>
                      <a:rPr lang="en-US" altLang="zh-CN" b="0" i="1" smtClean="0">
                        <a:latin typeface="Cambria Math"/>
                      </a:rPr>
                      <m:t>=2</m:t>
                    </m:r>
                    <m:r>
                      <a:rPr lang="en-US" altLang="zh-CN" b="0" i="1" smtClean="0">
                        <a:latin typeface="Cambria Math"/>
                      </a:rPr>
                      <m:t>𝑘</m:t>
                    </m:r>
                    <m:f>
                      <m:fPr>
                        <m:ctrlPr>
                          <a:rPr lang="en-US" altLang="zh-CN" b="0" i="1" smtClean="0">
                            <a:latin typeface="Cambria Math"/>
                          </a:rPr>
                        </m:ctrlPr>
                      </m:fPr>
                      <m:num>
                        <m:r>
                          <a:rPr lang="zh-CN" altLang="en-US" b="0" i="1" smtClean="0">
                            <a:latin typeface="Cambria Math"/>
                          </a:rPr>
                          <m:t>𝜆</m:t>
                        </m:r>
                      </m:num>
                      <m:den>
                        <m:r>
                          <a:rPr lang="en-US" altLang="zh-CN" b="0" i="1" smtClean="0">
                            <a:latin typeface="Cambria Math"/>
                          </a:rPr>
                          <m:t>𝑟</m:t>
                        </m:r>
                      </m:den>
                    </m:f>
                    <m:acc>
                      <m:accPr>
                        <m:chr m:val="⃗"/>
                        <m:ctrlPr>
                          <a:rPr lang="en-US" altLang="zh-CN" b="0" i="1" smtClean="0">
                            <a:latin typeface="Cambria Math"/>
                          </a:rPr>
                        </m:ctrlPr>
                      </m:accPr>
                      <m:e>
                        <m:r>
                          <a:rPr lang="en-US" altLang="zh-CN" b="0" i="1" smtClean="0">
                            <a:latin typeface="Cambria Math"/>
                          </a:rPr>
                          <m:t>𝑟</m:t>
                        </m:r>
                      </m:e>
                    </m:acc>
                    <m:r>
                      <a:rPr lang="en-US" altLang="zh-CN" b="0" i="1" smtClean="0">
                        <a:latin typeface="Cambria Math"/>
                      </a:rPr>
                      <m:t>  </m:t>
                    </m:r>
                  </m:oMath>
                </a14:m>
                <a:r>
                  <a:rPr lang="zh-CN" altLang="en-US" dirty="0" smtClean="0"/>
                  <a:t>（</a:t>
                </a:r>
                <a:r>
                  <a:rPr lang="en-US" altLang="zh-CN" dirty="0" smtClean="0"/>
                  <a:t>r&gt;R</a:t>
                </a:r>
                <a:r>
                  <a:rPr lang="zh-CN" altLang="en-US" dirty="0" smtClean="0"/>
                  <a:t>）</a:t>
                </a:r>
                <a:endParaRPr lang="en-US" altLang="zh-CN" dirty="0" smtClean="0"/>
              </a:p>
              <a:p>
                <a:pPr marL="0" indent="0">
                  <a:buNone/>
                </a:pPr>
                <a:r>
                  <a:rPr lang="zh-CN" altLang="en-US" dirty="0" smtClean="0"/>
                  <a:t>（</a:t>
                </a:r>
                <a:r>
                  <a:rPr lang="en-US" altLang="zh-CN" dirty="0" smtClean="0"/>
                  <a:t>4</a:t>
                </a:r>
                <a:r>
                  <a:rPr lang="zh-CN" altLang="en-US" dirty="0" smtClean="0"/>
                  <a:t>）圆盘，</a:t>
                </a:r>
                <a14:m>
                  <m:oMath xmlns:m="http://schemas.openxmlformats.org/officeDocument/2006/math">
                    <m:r>
                      <a:rPr lang="en-US" altLang="zh-CN" b="0" i="1" smtClean="0">
                        <a:latin typeface="Cambria Math"/>
                      </a:rPr>
                      <m:t>𝐸</m:t>
                    </m:r>
                    <m:r>
                      <a:rPr lang="en-US" altLang="zh-CN" b="0" i="1" smtClean="0">
                        <a:latin typeface="Cambria Math"/>
                      </a:rPr>
                      <m:t>=</m:t>
                    </m:r>
                    <m:f>
                      <m:fPr>
                        <m:ctrlPr>
                          <a:rPr lang="en-US" altLang="zh-CN" b="0" i="1" smtClean="0">
                            <a:latin typeface="Cambria Math"/>
                          </a:rPr>
                        </m:ctrlPr>
                      </m:fPr>
                      <m:num>
                        <m:r>
                          <a:rPr lang="zh-CN" altLang="en-US" b="0" i="1" smtClean="0">
                            <a:latin typeface="Cambria Math"/>
                          </a:rPr>
                          <m:t>𝜎</m:t>
                        </m:r>
                      </m:num>
                      <m:den>
                        <m:r>
                          <a:rPr lang="en-US" altLang="zh-CN" b="0" i="1" smtClean="0">
                            <a:latin typeface="Cambria Math"/>
                          </a:rPr>
                          <m:t>2</m:t>
                        </m:r>
                        <m:sSub>
                          <m:sSubPr>
                            <m:ctrlPr>
                              <a:rPr lang="en-US" altLang="zh-CN" b="0" i="1" smtClean="0">
                                <a:latin typeface="Cambria Math"/>
                              </a:rPr>
                            </m:ctrlPr>
                          </m:sSubPr>
                          <m:e>
                            <m:r>
                              <a:rPr lang="zh-CN" altLang="en-US" b="0" i="1" smtClean="0">
                                <a:latin typeface="Cambria Math"/>
                              </a:rPr>
                              <m:t>𝜀</m:t>
                            </m:r>
                          </m:e>
                          <m:sub>
                            <m:r>
                              <a:rPr lang="en-US" altLang="zh-CN" b="0" i="1" smtClean="0">
                                <a:latin typeface="Cambria Math"/>
                              </a:rPr>
                              <m:t>0</m:t>
                            </m:r>
                          </m:sub>
                        </m:sSub>
                      </m:den>
                    </m:f>
                    <m:r>
                      <a:rPr lang="zh-CN" altLang="en-US" b="0" i="1" smtClean="0">
                        <a:latin typeface="Cambria Math"/>
                      </a:rPr>
                      <m:t>（</m:t>
                    </m:r>
                    <m:r>
                      <a:rPr lang="en-US" altLang="zh-CN" b="0" i="1" smtClean="0">
                        <a:latin typeface="Cambria Math"/>
                      </a:rPr>
                      <m:t>1−</m:t>
                    </m:r>
                    <m:f>
                      <m:fPr>
                        <m:ctrlPr>
                          <a:rPr lang="en-US" altLang="zh-CN" b="0" i="1" smtClean="0">
                            <a:latin typeface="Cambria Math"/>
                          </a:rPr>
                        </m:ctrlPr>
                      </m:fPr>
                      <m:num>
                        <m:r>
                          <a:rPr lang="en-US" altLang="zh-CN" b="0" i="1" smtClean="0">
                            <a:latin typeface="Cambria Math"/>
                          </a:rPr>
                          <m:t>𝑧</m:t>
                        </m:r>
                      </m:num>
                      <m:den>
                        <m:rad>
                          <m:radPr>
                            <m:degHide m:val="on"/>
                            <m:ctrlPr>
                              <a:rPr lang="en-US" altLang="zh-CN" b="0" i="1" smtClean="0">
                                <a:latin typeface="Cambria Math"/>
                              </a:rPr>
                            </m:ctrlPr>
                          </m:radPr>
                          <m:deg/>
                          <m:e>
                            <m:sSup>
                              <m:sSupPr>
                                <m:ctrlPr>
                                  <a:rPr lang="en-US" altLang="zh-CN" b="0" i="1" smtClean="0">
                                    <a:latin typeface="Cambria Math"/>
                                  </a:rPr>
                                </m:ctrlPr>
                              </m:sSupPr>
                              <m:e>
                                <m:r>
                                  <a:rPr lang="en-US" altLang="zh-CN" b="0" i="1" smtClean="0">
                                    <a:latin typeface="Cambria Math"/>
                                  </a:rPr>
                                  <m:t>𝑅</m:t>
                                </m:r>
                              </m:e>
                              <m:sup>
                                <m:r>
                                  <a:rPr lang="en-US" altLang="zh-CN" b="0" i="1" smtClean="0">
                                    <a:latin typeface="Cambria Math"/>
                                  </a:rPr>
                                  <m:t>2</m:t>
                                </m:r>
                              </m:sup>
                            </m:sSup>
                            <m:r>
                              <a:rPr lang="en-US" altLang="zh-CN" b="0" i="1" smtClean="0">
                                <a:latin typeface="Cambria Math"/>
                              </a:rPr>
                              <m:t>+</m:t>
                            </m:r>
                            <m:sSup>
                              <m:sSupPr>
                                <m:ctrlPr>
                                  <a:rPr lang="en-US" altLang="zh-CN" b="0" i="1" smtClean="0">
                                    <a:latin typeface="Cambria Math"/>
                                  </a:rPr>
                                </m:ctrlPr>
                              </m:sSupPr>
                              <m:e>
                                <m:r>
                                  <a:rPr lang="en-US" altLang="zh-CN" b="0" i="1" smtClean="0">
                                    <a:latin typeface="Cambria Math"/>
                                  </a:rPr>
                                  <m:t>𝑧</m:t>
                                </m:r>
                              </m:e>
                              <m:sup>
                                <m:r>
                                  <a:rPr lang="en-US" altLang="zh-CN" b="0" i="1" smtClean="0">
                                    <a:latin typeface="Cambria Math"/>
                                  </a:rPr>
                                  <m:t>2</m:t>
                                </m:r>
                              </m:sup>
                            </m:sSup>
                          </m:e>
                        </m:rad>
                      </m:den>
                    </m:f>
                    <m:r>
                      <a:rPr lang="en-US" altLang="zh-CN" b="0" i="1" smtClean="0">
                        <a:latin typeface="Cambria Math"/>
                      </a:rPr>
                      <m:t> </m:t>
                    </m:r>
                    <m:r>
                      <a:rPr lang="zh-CN" altLang="en-US" b="0" i="1" smtClean="0">
                        <a:latin typeface="Cambria Math"/>
                      </a:rPr>
                      <m:t>）</m:t>
                    </m:r>
                    <m:acc>
                      <m:accPr>
                        <m:chr m:val="⃗"/>
                        <m:ctrlPr>
                          <a:rPr lang="zh-CN" altLang="en-US" b="0" i="1" smtClean="0">
                            <a:latin typeface="Cambria Math"/>
                          </a:rPr>
                        </m:ctrlPr>
                      </m:accPr>
                      <m:e>
                        <m:r>
                          <a:rPr lang="en-US" altLang="zh-CN" b="0" i="1" smtClean="0">
                            <a:latin typeface="Cambria Math"/>
                          </a:rPr>
                          <m:t>𝑧</m:t>
                        </m:r>
                      </m:e>
                    </m:acc>
                  </m:oMath>
                </a14:m>
                <a:endParaRPr lang="en-US" altLang="zh-CN" dirty="0" smtClean="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832648"/>
              </a:xfrm>
              <a:blipFill rotWithShape="1">
                <a:blip r:embed="rId3"/>
                <a:stretch>
                  <a:fillRect l="-1856" t="-18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694266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4" y="764704"/>
                <a:ext cx="8352928" cy="5832648"/>
              </a:xfrm>
            </p:spPr>
            <p:txBody>
              <a:bodyPr/>
              <a:lstStyle/>
              <a:p>
                <a:pPr marL="0" indent="0">
                  <a:buNone/>
                </a:pPr>
                <a:r>
                  <a:rPr lang="en-US" altLang="zh-CN" dirty="0" smtClean="0"/>
                  <a:t>4</a:t>
                </a:r>
                <a:r>
                  <a:rPr lang="zh-CN" altLang="en-US" dirty="0" smtClean="0"/>
                  <a:t>、体电荷：</a:t>
                </a:r>
                <a:endParaRPr lang="en-US" altLang="zh-CN" dirty="0" smtClean="0"/>
              </a:p>
              <a:p>
                <a:pPr marL="0" indent="0">
                  <a:buNone/>
                </a:pPr>
                <a:r>
                  <a:rPr lang="zh-CN" altLang="en-US" dirty="0" smtClean="0"/>
                  <a:t>（</a:t>
                </a:r>
                <a:r>
                  <a:rPr lang="en-US" altLang="zh-CN" dirty="0" smtClean="0"/>
                  <a:t>1</a:t>
                </a:r>
                <a:r>
                  <a:rPr lang="zh-CN" altLang="en-US" dirty="0" smtClean="0"/>
                  <a:t>）球体</a:t>
                </a:r>
                <a:endParaRPr lang="en-US" altLang="zh-CN" dirty="0" smtClean="0"/>
              </a:p>
              <a:p>
                <a:pPr marL="0" indent="0">
                  <a:buNone/>
                </a:pPr>
                <a14:m>
                  <m:oMath xmlns:m="http://schemas.openxmlformats.org/officeDocument/2006/math">
                    <m:r>
                      <a:rPr lang="en-US" altLang="zh-CN" b="0" i="1" smtClean="0">
                        <a:latin typeface="Cambria Math"/>
                      </a:rPr>
                      <m:t>𝐸</m:t>
                    </m:r>
                    <m:r>
                      <a:rPr lang="en-US" altLang="zh-CN" b="0" i="1" smtClean="0">
                        <a:latin typeface="Cambria Math"/>
                      </a:rPr>
                      <m:t>=</m:t>
                    </m:r>
                    <m:r>
                      <a:rPr lang="en-US" altLang="zh-CN" b="0" i="1" smtClean="0">
                        <a:latin typeface="Cambria Math"/>
                      </a:rPr>
                      <m:t>𝑘</m:t>
                    </m:r>
                    <m:f>
                      <m:fPr>
                        <m:ctrlPr>
                          <a:rPr lang="en-US" altLang="zh-CN" b="0" i="1" smtClean="0">
                            <a:latin typeface="Cambria Math"/>
                          </a:rPr>
                        </m:ctrlPr>
                      </m:fPr>
                      <m:num>
                        <m:r>
                          <a:rPr lang="en-US" altLang="zh-CN" b="0" i="1" smtClean="0">
                            <a:latin typeface="Cambria Math"/>
                          </a:rPr>
                          <m:t>𝑄</m:t>
                        </m:r>
                      </m:num>
                      <m:den>
                        <m:sSup>
                          <m:sSupPr>
                            <m:ctrlPr>
                              <a:rPr lang="en-US" altLang="zh-CN" b="0" i="1" smtClean="0">
                                <a:latin typeface="Cambria Math"/>
                              </a:rPr>
                            </m:ctrlPr>
                          </m:sSupPr>
                          <m:e>
                            <m:r>
                              <a:rPr lang="en-US" altLang="zh-CN" b="0" i="1" smtClean="0">
                                <a:latin typeface="Cambria Math"/>
                              </a:rPr>
                              <m:t>𝑟</m:t>
                            </m:r>
                          </m:e>
                          <m:sup>
                            <m:r>
                              <a:rPr lang="en-US" altLang="zh-CN" b="0" i="1" smtClean="0">
                                <a:latin typeface="Cambria Math"/>
                              </a:rPr>
                              <m:t>2</m:t>
                            </m:r>
                          </m:sup>
                        </m:sSup>
                      </m:den>
                    </m:f>
                    <m:acc>
                      <m:accPr>
                        <m:chr m:val="⃗"/>
                        <m:ctrlPr>
                          <a:rPr lang="en-US" altLang="zh-CN" b="0" i="1" smtClean="0">
                            <a:latin typeface="Cambria Math"/>
                          </a:rPr>
                        </m:ctrlPr>
                      </m:accPr>
                      <m:e>
                        <m:r>
                          <a:rPr lang="en-US" altLang="zh-CN" b="0" i="1" smtClean="0">
                            <a:latin typeface="Cambria Math"/>
                          </a:rPr>
                          <m:t>𝑟</m:t>
                        </m:r>
                      </m:e>
                    </m:acc>
                  </m:oMath>
                </a14:m>
                <a:r>
                  <a:rPr lang="zh-CN" altLang="en-US" dirty="0" smtClean="0"/>
                  <a:t>   （</a:t>
                </a:r>
                <a:r>
                  <a:rPr lang="en-US" altLang="zh-CN" dirty="0" smtClean="0"/>
                  <a:t>r&gt;R,</a:t>
                </a:r>
                <a:r>
                  <a:rPr lang="zh-CN" altLang="en-US" dirty="0" smtClean="0"/>
                  <a:t>球体外）</a:t>
                </a:r>
                <a:endParaRPr lang="en-US" altLang="zh-CN" dirty="0" smtClean="0"/>
              </a:p>
              <a:p>
                <a:pPr marL="0" indent="0">
                  <a:buNone/>
                </a:pPr>
                <a14:m>
                  <m:oMath xmlns:m="http://schemas.openxmlformats.org/officeDocument/2006/math">
                    <m:r>
                      <a:rPr lang="en-US" altLang="zh-CN" b="0" i="1" smtClean="0">
                        <a:latin typeface="Cambria Math"/>
                      </a:rPr>
                      <m:t>𝐸</m:t>
                    </m:r>
                    <m:r>
                      <a:rPr lang="en-US" altLang="zh-CN" b="0" i="1" smtClean="0">
                        <a:latin typeface="Cambria Math"/>
                      </a:rPr>
                      <m:t>=</m:t>
                    </m:r>
                    <m:r>
                      <a:rPr lang="en-US" altLang="zh-CN" b="0" i="1" smtClean="0">
                        <a:latin typeface="Cambria Math"/>
                      </a:rPr>
                      <m:t>𝑘</m:t>
                    </m:r>
                    <m:f>
                      <m:fPr>
                        <m:ctrlPr>
                          <a:rPr lang="en-US" altLang="zh-CN" b="0" i="1" smtClean="0">
                            <a:latin typeface="Cambria Math"/>
                          </a:rPr>
                        </m:ctrlPr>
                      </m:fPr>
                      <m:num>
                        <m:r>
                          <a:rPr lang="zh-CN" altLang="en-US" b="0" i="1" smtClean="0">
                            <a:latin typeface="Cambria Math"/>
                          </a:rPr>
                          <m:t>𝜌</m:t>
                        </m:r>
                      </m:num>
                      <m:den>
                        <m:r>
                          <a:rPr lang="en-US" altLang="zh-CN" b="0" i="1" smtClean="0">
                            <a:latin typeface="Cambria Math"/>
                          </a:rPr>
                          <m:t>3</m:t>
                        </m:r>
                        <m:sSub>
                          <m:sSubPr>
                            <m:ctrlPr>
                              <a:rPr lang="en-US" altLang="zh-CN" b="0" i="1" smtClean="0">
                                <a:latin typeface="Cambria Math"/>
                              </a:rPr>
                            </m:ctrlPr>
                          </m:sSubPr>
                          <m:e>
                            <m:r>
                              <a:rPr lang="zh-CN" altLang="en-US" b="0" i="1" smtClean="0">
                                <a:latin typeface="Cambria Math"/>
                              </a:rPr>
                              <m:t>𝜀</m:t>
                            </m:r>
                          </m:e>
                          <m:sub>
                            <m:r>
                              <a:rPr lang="en-US" altLang="zh-CN" b="0" i="1" smtClean="0">
                                <a:latin typeface="Cambria Math"/>
                              </a:rPr>
                              <m:t>0</m:t>
                            </m:r>
                          </m:sub>
                        </m:sSub>
                      </m:den>
                    </m:f>
                    <m:r>
                      <a:rPr lang="en-US" altLang="zh-CN" b="0" i="1" smtClean="0">
                        <a:latin typeface="Cambria Math"/>
                      </a:rPr>
                      <m:t>𝑟</m:t>
                    </m:r>
                  </m:oMath>
                </a14:m>
                <a:r>
                  <a:rPr lang="zh-CN" altLang="en-US" dirty="0" smtClean="0"/>
                  <a:t>  （</a:t>
                </a:r>
                <a:r>
                  <a:rPr lang="en-US" altLang="zh-CN" dirty="0" smtClean="0"/>
                  <a:t>r&lt;R,</a:t>
                </a:r>
                <a:r>
                  <a:rPr lang="zh-CN" altLang="en-US" dirty="0" smtClean="0"/>
                  <a:t>球体内）</a:t>
                </a:r>
                <a:endParaRPr lang="en-US" altLang="zh-CN" dirty="0" smtClean="0"/>
              </a:p>
              <a:p>
                <a:pPr marL="0" indent="0">
                  <a:buNone/>
                </a:pPr>
                <a:r>
                  <a:rPr lang="zh-CN" altLang="en-US" dirty="0" smtClean="0"/>
                  <a:t>（</a:t>
                </a:r>
                <a:r>
                  <a:rPr lang="en-US" altLang="zh-CN" dirty="0" smtClean="0"/>
                  <a:t>2</a:t>
                </a:r>
                <a:r>
                  <a:rPr lang="zh-CN" altLang="en-US" dirty="0" smtClean="0"/>
                  <a:t>）柱体</a:t>
                </a:r>
                <a:endParaRPr lang="en-US" altLang="zh-CN" dirty="0" smtClean="0"/>
              </a:p>
              <a:p>
                <a:pPr marL="0" indent="0">
                  <a:buNone/>
                </a:pPr>
                <a14:m>
                  <m:oMath xmlns:m="http://schemas.openxmlformats.org/officeDocument/2006/math">
                    <m:sSub>
                      <m:sSubPr>
                        <m:ctrlPr>
                          <a:rPr lang="en-US" altLang="zh-CN" i="1" smtClean="0">
                            <a:latin typeface="Cambria Math"/>
                          </a:rPr>
                        </m:ctrlPr>
                      </m:sSubPr>
                      <m:e>
                        <m:r>
                          <a:rPr lang="en-US" altLang="zh-CN" b="0" i="1" smtClean="0">
                            <a:latin typeface="Cambria Math"/>
                          </a:rPr>
                          <m:t>𝐸</m:t>
                        </m:r>
                      </m:e>
                      <m:sub>
                        <m:r>
                          <a:rPr lang="en-US" altLang="zh-CN" i="1" smtClean="0">
                            <a:latin typeface="Cambria Math"/>
                            <a:ea typeface="Cambria Math"/>
                          </a:rPr>
                          <m:t>∞</m:t>
                        </m:r>
                      </m:sub>
                    </m:sSub>
                    <m:r>
                      <a:rPr lang="en-US" altLang="zh-CN" b="0" i="1" smtClean="0">
                        <a:latin typeface="Cambria Math"/>
                      </a:rPr>
                      <m:t>=</m:t>
                    </m:r>
                    <m:f>
                      <m:fPr>
                        <m:ctrlPr>
                          <a:rPr lang="en-US" altLang="zh-CN" b="0" i="1" smtClean="0">
                            <a:latin typeface="Cambria Math"/>
                          </a:rPr>
                        </m:ctrlPr>
                      </m:fPr>
                      <m:num>
                        <m:r>
                          <a:rPr lang="zh-CN" altLang="en-US" b="0" i="1" smtClean="0">
                            <a:latin typeface="Cambria Math"/>
                          </a:rPr>
                          <m:t>𝜌</m:t>
                        </m:r>
                      </m:num>
                      <m:den>
                        <m:r>
                          <a:rPr lang="en-US" altLang="zh-CN" b="0" i="1" smtClean="0">
                            <a:latin typeface="Cambria Math"/>
                          </a:rPr>
                          <m:t>2</m:t>
                        </m:r>
                        <m:sSub>
                          <m:sSubPr>
                            <m:ctrlPr>
                              <a:rPr lang="en-US" altLang="zh-CN" b="0" i="1" smtClean="0">
                                <a:latin typeface="Cambria Math"/>
                              </a:rPr>
                            </m:ctrlPr>
                          </m:sSubPr>
                          <m:e>
                            <m:r>
                              <a:rPr lang="zh-CN" altLang="en-US" b="0" i="1" smtClean="0">
                                <a:latin typeface="Cambria Math"/>
                              </a:rPr>
                              <m:t>𝜀</m:t>
                            </m:r>
                          </m:e>
                          <m:sub>
                            <m:r>
                              <a:rPr lang="en-US" altLang="zh-CN" b="0" i="1" smtClean="0">
                                <a:latin typeface="Cambria Math"/>
                              </a:rPr>
                              <m:t>0</m:t>
                            </m:r>
                          </m:sub>
                        </m:sSub>
                      </m:den>
                    </m:f>
                    <m:r>
                      <a:rPr lang="en-US" altLang="zh-CN" b="0" i="1" smtClean="0">
                        <a:latin typeface="Cambria Math"/>
                      </a:rPr>
                      <m:t>𝑟</m:t>
                    </m:r>
                  </m:oMath>
                </a14:m>
                <a:r>
                  <a:rPr lang="zh-CN" altLang="en-US" dirty="0" smtClean="0"/>
                  <a:t> </a:t>
                </a:r>
                <a:r>
                  <a:rPr lang="zh-CN" altLang="en-US" dirty="0">
                    <a:solidFill>
                      <a:prstClr val="black"/>
                    </a:solidFill>
                  </a:rPr>
                  <a:t>（</a:t>
                </a:r>
                <a:r>
                  <a:rPr lang="en-US" altLang="zh-CN" dirty="0" smtClean="0">
                    <a:solidFill>
                      <a:prstClr val="black"/>
                    </a:solidFill>
                  </a:rPr>
                  <a:t>r&lt;R,</a:t>
                </a:r>
                <a:r>
                  <a:rPr lang="zh-CN" altLang="en-US" dirty="0" smtClean="0">
                    <a:solidFill>
                      <a:prstClr val="black"/>
                    </a:solidFill>
                  </a:rPr>
                  <a:t>柱体内）</a:t>
                </a:r>
                <a:endParaRPr lang="en-US" altLang="zh-CN" dirty="0" smtClean="0">
                  <a:solidFill>
                    <a:prstClr val="black"/>
                  </a:solidFill>
                </a:endParaRPr>
              </a:p>
              <a:p>
                <a:pPr marL="0" indent="0">
                  <a:buNone/>
                </a:pPr>
                <a14:m>
                  <m:oMath xmlns:m="http://schemas.openxmlformats.org/officeDocument/2006/math">
                    <m:sSub>
                      <m:sSubPr>
                        <m:ctrlPr>
                          <a:rPr lang="en-US" altLang="zh-CN" i="1" smtClean="0">
                            <a:latin typeface="Cambria Math"/>
                          </a:rPr>
                        </m:ctrlPr>
                      </m:sSubPr>
                      <m:e>
                        <m:r>
                          <a:rPr lang="en-US" altLang="zh-CN" b="0" i="1" smtClean="0">
                            <a:latin typeface="Cambria Math"/>
                          </a:rPr>
                          <m:t>𝐸</m:t>
                        </m:r>
                      </m:e>
                      <m:sub>
                        <m:r>
                          <a:rPr lang="en-US" altLang="zh-CN" i="1" smtClean="0">
                            <a:latin typeface="Cambria Math"/>
                            <a:ea typeface="Cambria Math"/>
                          </a:rPr>
                          <m:t>∞</m:t>
                        </m:r>
                      </m:sub>
                    </m:sSub>
                    <m:r>
                      <a:rPr lang="en-US" altLang="zh-CN" b="0" i="1" smtClean="0">
                        <a:latin typeface="Cambria Math"/>
                      </a:rPr>
                      <m:t>=</m:t>
                    </m:r>
                    <m:f>
                      <m:fPr>
                        <m:ctrlPr>
                          <a:rPr lang="en-US" altLang="zh-CN" b="0" i="1" smtClean="0">
                            <a:latin typeface="Cambria Math"/>
                          </a:rPr>
                        </m:ctrlPr>
                      </m:fPr>
                      <m:num>
                        <m:r>
                          <a:rPr lang="zh-CN" altLang="en-US" b="0" i="1" smtClean="0">
                            <a:latin typeface="Cambria Math"/>
                          </a:rPr>
                          <m:t>𝜌</m:t>
                        </m:r>
                      </m:num>
                      <m:den>
                        <m:r>
                          <a:rPr lang="en-US" altLang="zh-CN" b="0" i="1" smtClean="0">
                            <a:latin typeface="Cambria Math"/>
                          </a:rPr>
                          <m:t>2</m:t>
                        </m:r>
                        <m:sSub>
                          <m:sSubPr>
                            <m:ctrlPr>
                              <a:rPr lang="en-US" altLang="zh-CN" b="0" i="1" smtClean="0">
                                <a:latin typeface="Cambria Math"/>
                              </a:rPr>
                            </m:ctrlPr>
                          </m:sSubPr>
                          <m:e>
                            <m:r>
                              <a:rPr lang="zh-CN" altLang="en-US" b="0" i="1" smtClean="0">
                                <a:latin typeface="Cambria Math"/>
                              </a:rPr>
                              <m:t>𝜀</m:t>
                            </m:r>
                          </m:e>
                          <m:sub>
                            <m:r>
                              <a:rPr lang="en-US" altLang="zh-CN" b="0" i="1" smtClean="0">
                                <a:latin typeface="Cambria Math"/>
                              </a:rPr>
                              <m:t>0</m:t>
                            </m:r>
                          </m:sub>
                        </m:sSub>
                      </m:den>
                    </m:f>
                    <m:f>
                      <m:fPr>
                        <m:ctrlPr>
                          <a:rPr lang="en-US" altLang="zh-CN" b="0" i="1" smtClean="0">
                            <a:latin typeface="Cambria Math"/>
                          </a:rPr>
                        </m:ctrlPr>
                      </m:fPr>
                      <m:num>
                        <m:sSup>
                          <m:sSupPr>
                            <m:ctrlPr>
                              <a:rPr lang="en-US" altLang="zh-CN" b="0" i="1" smtClean="0">
                                <a:latin typeface="Cambria Math"/>
                              </a:rPr>
                            </m:ctrlPr>
                          </m:sSupPr>
                          <m:e>
                            <m:r>
                              <a:rPr lang="en-US" altLang="zh-CN" b="0" i="1" smtClean="0">
                                <a:latin typeface="Cambria Math"/>
                              </a:rPr>
                              <m:t>𝑅</m:t>
                            </m:r>
                          </m:e>
                          <m:sup>
                            <m:r>
                              <a:rPr lang="en-US" altLang="zh-CN" b="0" i="1" smtClean="0">
                                <a:latin typeface="Cambria Math"/>
                              </a:rPr>
                              <m:t>2</m:t>
                            </m:r>
                          </m:sup>
                        </m:sSup>
                      </m:num>
                      <m:den>
                        <m:r>
                          <a:rPr lang="en-US" altLang="zh-CN" b="0" i="1" smtClean="0">
                            <a:latin typeface="Cambria Math"/>
                          </a:rPr>
                          <m:t>𝑟</m:t>
                        </m:r>
                      </m:den>
                    </m:f>
                    <m:acc>
                      <m:accPr>
                        <m:chr m:val="⃗"/>
                        <m:ctrlPr>
                          <a:rPr lang="en-US" altLang="zh-CN" b="0" i="1" smtClean="0">
                            <a:latin typeface="Cambria Math"/>
                          </a:rPr>
                        </m:ctrlPr>
                      </m:accPr>
                      <m:e>
                        <m:r>
                          <a:rPr lang="en-US" altLang="zh-CN" b="0" i="1" smtClean="0">
                            <a:latin typeface="Cambria Math"/>
                          </a:rPr>
                          <m:t>𝑟</m:t>
                        </m:r>
                      </m:e>
                    </m:acc>
                  </m:oMath>
                </a14:m>
                <a:r>
                  <a:rPr lang="zh-CN" altLang="en-US" dirty="0" smtClean="0"/>
                  <a:t> </a:t>
                </a:r>
                <a:r>
                  <a:rPr lang="zh-CN" altLang="en-US" dirty="0">
                    <a:solidFill>
                      <a:prstClr val="black"/>
                    </a:solidFill>
                  </a:rPr>
                  <a:t>（</a:t>
                </a:r>
                <a:r>
                  <a:rPr lang="en-US" altLang="zh-CN" dirty="0" smtClean="0">
                    <a:solidFill>
                      <a:prstClr val="black"/>
                    </a:solidFill>
                  </a:rPr>
                  <a:t>r&gt;R,</a:t>
                </a:r>
                <a:r>
                  <a:rPr lang="zh-CN" altLang="en-US" dirty="0" smtClean="0">
                    <a:solidFill>
                      <a:prstClr val="black"/>
                    </a:solidFill>
                  </a:rPr>
                  <a:t>柱体外</a:t>
                </a:r>
                <a:r>
                  <a:rPr lang="zh-CN" altLang="en-US" dirty="0">
                    <a:solidFill>
                      <a:prstClr val="black"/>
                    </a:solidFill>
                  </a:rPr>
                  <a: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4" y="764704"/>
                <a:ext cx="8352928" cy="5832648"/>
              </a:xfrm>
              <a:blipFill rotWithShape="1">
                <a:blip r:embed="rId3"/>
                <a:stretch>
                  <a:fillRect l="-1898" t="-18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925394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371474" y="251937"/>
            <a:ext cx="592871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kumimoji="1" lang="zh-CN" altLang="en-US" sz="3200" dirty="0" smtClean="0">
                <a:latin typeface="宋体" charset="-122"/>
                <a:sym typeface="Symbol" pitchFamily="18" charset="2"/>
              </a:rPr>
              <a:t>（</a:t>
            </a:r>
            <a:r>
              <a:rPr kumimoji="1" lang="en-US" altLang="zh-CN" sz="3200" dirty="0">
                <a:latin typeface="宋体" charset="-122"/>
                <a:sym typeface="Symbol" pitchFamily="18" charset="2"/>
              </a:rPr>
              <a:t>2</a:t>
            </a:r>
            <a:r>
              <a:rPr kumimoji="1" lang="zh-CN" altLang="en-US" sz="3200" dirty="0" smtClean="0">
                <a:latin typeface="宋体" charset="-122"/>
                <a:sym typeface="Symbol" pitchFamily="18" charset="2"/>
              </a:rPr>
              <a:t>）任意带电体</a:t>
            </a:r>
            <a:r>
              <a:rPr kumimoji="1" lang="zh-CN" altLang="en-US" sz="3200" dirty="0" smtClean="0"/>
              <a:t>产生的电场：</a:t>
            </a:r>
            <a:endParaRPr kumimoji="1" lang="zh-CN" altLang="en-US" sz="3200" dirty="0"/>
          </a:p>
        </p:txBody>
      </p:sp>
      <p:sp>
        <p:nvSpPr>
          <p:cNvPr id="4108" name="Text Box 12"/>
          <p:cNvSpPr txBox="1">
            <a:spLocks noChangeArrowheads="1"/>
          </p:cNvSpPr>
          <p:nvPr/>
        </p:nvSpPr>
        <p:spPr bwMode="auto">
          <a:xfrm>
            <a:off x="2152650" y="3573016"/>
            <a:ext cx="6667822" cy="781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40000"/>
              </a:lnSpc>
              <a:spcBef>
                <a:spcPct val="50000"/>
              </a:spcBef>
              <a:spcAft>
                <a:spcPct val="0"/>
              </a:spcAft>
            </a:pPr>
            <a:r>
              <a:rPr kumimoji="1" lang="zh-CN" altLang="en-US" sz="3200" dirty="0" smtClean="0">
                <a:solidFill>
                  <a:srgbClr val="000000"/>
                </a:solidFill>
              </a:rPr>
              <a:t>只</a:t>
            </a:r>
            <a:r>
              <a:rPr kumimoji="1" lang="zh-CN" altLang="en-US" sz="3200" dirty="0">
                <a:solidFill>
                  <a:srgbClr val="000000"/>
                </a:solidFill>
              </a:rPr>
              <a:t>与</a:t>
            </a:r>
            <a:r>
              <a:rPr kumimoji="1" lang="en-US" altLang="zh-CN" sz="3200" i="1" dirty="0">
                <a:solidFill>
                  <a:srgbClr val="000000"/>
                </a:solidFill>
              </a:rPr>
              <a:t>P</a:t>
            </a:r>
            <a:r>
              <a:rPr kumimoji="1" lang="en-US" altLang="zh-CN" sz="3200" baseline="-25000" dirty="0">
                <a:solidFill>
                  <a:srgbClr val="000000"/>
                </a:solidFill>
              </a:rPr>
              <a:t>1</a:t>
            </a:r>
            <a:r>
              <a:rPr kumimoji="1" lang="zh-CN" altLang="en-US" sz="3200" i="1" dirty="0">
                <a:solidFill>
                  <a:srgbClr val="000000"/>
                </a:solidFill>
              </a:rPr>
              <a:t>、</a:t>
            </a:r>
            <a:r>
              <a:rPr kumimoji="1" lang="en-US" altLang="zh-CN" sz="3200" i="1" dirty="0">
                <a:solidFill>
                  <a:srgbClr val="000000"/>
                </a:solidFill>
              </a:rPr>
              <a:t>P</a:t>
            </a:r>
            <a:r>
              <a:rPr kumimoji="1" lang="en-US" altLang="zh-CN" sz="3200" baseline="-25000" dirty="0">
                <a:solidFill>
                  <a:srgbClr val="000000"/>
                </a:solidFill>
              </a:rPr>
              <a:t>2</a:t>
            </a:r>
            <a:r>
              <a:rPr kumimoji="1" lang="zh-CN" altLang="en-US" sz="3200" dirty="0">
                <a:solidFill>
                  <a:srgbClr val="000000"/>
                </a:solidFill>
              </a:rPr>
              <a:t>位置有关</a:t>
            </a:r>
            <a:r>
              <a:rPr kumimoji="1" lang="zh-CN" altLang="en-US" sz="3200" dirty="0" smtClean="0">
                <a:solidFill>
                  <a:srgbClr val="000000"/>
                </a:solidFill>
              </a:rPr>
              <a:t>，与</a:t>
            </a:r>
            <a:r>
              <a:rPr kumimoji="1" lang="zh-CN" altLang="en-US" sz="3200" dirty="0">
                <a:solidFill>
                  <a:srgbClr val="000000"/>
                </a:solidFill>
              </a:rPr>
              <a:t>路径</a:t>
            </a:r>
            <a:r>
              <a:rPr kumimoji="1" lang="zh-CN" altLang="en-US" sz="3200" dirty="0" smtClean="0">
                <a:solidFill>
                  <a:srgbClr val="000000"/>
                </a:solidFill>
              </a:rPr>
              <a:t>无关。</a:t>
            </a:r>
            <a:endParaRPr kumimoji="1" lang="zh-CN" altLang="en-US" sz="3200" dirty="0">
              <a:solidFill>
                <a:srgbClr val="000000"/>
              </a:solidFill>
            </a:endParaRPr>
          </a:p>
        </p:txBody>
      </p:sp>
      <p:graphicFrame>
        <p:nvGraphicFramePr>
          <p:cNvPr id="4144" name="Object 48"/>
          <p:cNvGraphicFramePr>
            <a:graphicFrameLocks noChangeAspect="1"/>
          </p:cNvGraphicFramePr>
          <p:nvPr>
            <p:extLst>
              <p:ext uri="{D42A27DB-BD31-4B8C-83A1-F6EECF244321}">
                <p14:modId xmlns:p14="http://schemas.microsoft.com/office/powerpoint/2010/main" val="3275373977"/>
              </p:ext>
            </p:extLst>
          </p:nvPr>
        </p:nvGraphicFramePr>
        <p:xfrm>
          <a:off x="563314" y="2117725"/>
          <a:ext cx="8185150" cy="1152525"/>
        </p:xfrm>
        <a:graphic>
          <a:graphicData uri="http://schemas.openxmlformats.org/presentationml/2006/ole">
            <mc:AlternateContent xmlns:mc="http://schemas.openxmlformats.org/markup-compatibility/2006">
              <mc:Choice xmlns:v="urn:schemas-microsoft-com:vml" Requires="v">
                <p:oleObj spid="_x0000_s37035" name="Equation" r:id="rId5" imgW="2450880" imgH="419040" progId="Equation.DSMT4">
                  <p:embed/>
                </p:oleObj>
              </mc:Choice>
              <mc:Fallback>
                <p:oleObj name="Equation" r:id="rId5" imgW="2450880" imgH="419040" progId="Equation.DSMT4">
                  <p:embed/>
                  <p:pic>
                    <p:nvPicPr>
                      <p:cNvPr id="0" name=""/>
                      <p:cNvPicPr>
                        <a:picLocks noChangeAspect="1" noChangeArrowheads="1"/>
                      </p:cNvPicPr>
                      <p:nvPr/>
                    </p:nvPicPr>
                    <p:blipFill>
                      <a:blip r:embed="rId6"/>
                      <a:srcRect/>
                      <a:stretch>
                        <a:fillRect/>
                      </a:stretch>
                    </p:blipFill>
                    <p:spPr bwMode="auto">
                      <a:xfrm>
                        <a:off x="563314" y="2117725"/>
                        <a:ext cx="8185150" cy="1152525"/>
                      </a:xfrm>
                      <a:prstGeom prst="rect">
                        <a:avLst/>
                      </a:prstGeom>
                      <a:noFill/>
                      <a:ln>
                        <a:noFill/>
                      </a:ln>
                      <a:effectLs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084502179"/>
              </p:ext>
            </p:extLst>
          </p:nvPr>
        </p:nvGraphicFramePr>
        <p:xfrm>
          <a:off x="1271588" y="836712"/>
          <a:ext cx="1998662" cy="1171575"/>
        </p:xfrm>
        <a:graphic>
          <a:graphicData uri="http://schemas.openxmlformats.org/presentationml/2006/ole">
            <mc:AlternateContent xmlns:mc="http://schemas.openxmlformats.org/markup-compatibility/2006">
              <mc:Choice xmlns:v="urn:schemas-microsoft-com:vml" Requires="v">
                <p:oleObj spid="_x0000_s37036" name="Equation" r:id="rId7" imgW="622080" imgH="419040" progId="Equation.DSMT4">
                  <p:embed/>
                </p:oleObj>
              </mc:Choice>
              <mc:Fallback>
                <p:oleObj name="Equation" r:id="rId7" imgW="622080" imgH="419040" progId="Equation.DSMT4">
                  <p:embed/>
                  <p:pic>
                    <p:nvPicPr>
                      <p:cNvPr id="0" name="Object 50"/>
                      <p:cNvPicPr>
                        <a:picLocks noChangeAspect="1" noChangeArrowheads="1"/>
                      </p:cNvPicPr>
                      <p:nvPr/>
                    </p:nvPicPr>
                    <p:blipFill>
                      <a:blip r:embed="rId8"/>
                      <a:srcRect/>
                      <a:stretch>
                        <a:fillRect/>
                      </a:stretch>
                    </p:blipFill>
                    <p:spPr bwMode="auto">
                      <a:xfrm>
                        <a:off x="1271588" y="836712"/>
                        <a:ext cx="1998662" cy="1171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923918783"/>
              </p:ext>
            </p:extLst>
          </p:nvPr>
        </p:nvGraphicFramePr>
        <p:xfrm>
          <a:off x="581333" y="3573016"/>
          <a:ext cx="1571317" cy="936104"/>
        </p:xfrm>
        <a:graphic>
          <a:graphicData uri="http://schemas.openxmlformats.org/presentationml/2006/ole">
            <mc:AlternateContent xmlns:mc="http://schemas.openxmlformats.org/markup-compatibility/2006">
              <mc:Choice xmlns:v="urn:schemas-microsoft-com:vml" Requires="v">
                <p:oleObj spid="_x0000_s37037" name="Equation" r:id="rId9" imgW="596880" imgH="355320" progId="Equation.DSMT4">
                  <p:embed/>
                </p:oleObj>
              </mc:Choice>
              <mc:Fallback>
                <p:oleObj name="Equation" r:id="rId9" imgW="596880" imgH="355320" progId="Equation.DSMT4">
                  <p:embed/>
                  <p:pic>
                    <p:nvPicPr>
                      <p:cNvPr id="0" name=""/>
                      <p:cNvPicPr/>
                      <p:nvPr/>
                    </p:nvPicPr>
                    <p:blipFill>
                      <a:blip r:embed="rId10"/>
                      <a:stretch>
                        <a:fillRect/>
                      </a:stretch>
                    </p:blipFill>
                    <p:spPr>
                      <a:xfrm>
                        <a:off x="581333" y="3573016"/>
                        <a:ext cx="1571317" cy="936104"/>
                      </a:xfrm>
                      <a:prstGeom prst="rect">
                        <a:avLst/>
                      </a:prstGeom>
                    </p:spPr>
                  </p:pic>
                </p:oleObj>
              </mc:Fallback>
            </mc:AlternateContent>
          </a:graphicData>
        </a:graphic>
      </p:graphicFrame>
      <p:sp>
        <p:nvSpPr>
          <p:cNvPr id="37" name="Text Box 12"/>
          <p:cNvSpPr txBox="1">
            <a:spLocks noChangeArrowheads="1"/>
          </p:cNvSpPr>
          <p:nvPr/>
        </p:nvSpPr>
        <p:spPr bwMode="auto">
          <a:xfrm>
            <a:off x="2368674" y="4581128"/>
            <a:ext cx="6235774" cy="147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40000"/>
              </a:lnSpc>
              <a:spcBef>
                <a:spcPct val="50000"/>
              </a:spcBef>
              <a:spcAft>
                <a:spcPct val="0"/>
              </a:spcAft>
            </a:pPr>
            <a:r>
              <a:rPr kumimoji="1" lang="zh-CN" altLang="en-US" sz="3200" dirty="0" smtClean="0">
                <a:solidFill>
                  <a:srgbClr val="000000"/>
                </a:solidFill>
              </a:rPr>
              <a:t>也只</a:t>
            </a:r>
            <a:r>
              <a:rPr kumimoji="1" lang="zh-CN" altLang="en-US" sz="3200" dirty="0">
                <a:solidFill>
                  <a:srgbClr val="000000"/>
                </a:solidFill>
              </a:rPr>
              <a:t>与</a:t>
            </a:r>
            <a:r>
              <a:rPr kumimoji="1" lang="en-US" altLang="zh-CN" sz="3200" i="1" dirty="0">
                <a:solidFill>
                  <a:srgbClr val="000000"/>
                </a:solidFill>
              </a:rPr>
              <a:t>P</a:t>
            </a:r>
            <a:r>
              <a:rPr kumimoji="1" lang="en-US" altLang="zh-CN" sz="3200" baseline="-25000" dirty="0">
                <a:solidFill>
                  <a:srgbClr val="000000"/>
                </a:solidFill>
              </a:rPr>
              <a:t>1</a:t>
            </a:r>
            <a:r>
              <a:rPr kumimoji="1" lang="zh-CN" altLang="en-US" sz="3200" i="1" dirty="0">
                <a:solidFill>
                  <a:srgbClr val="000000"/>
                </a:solidFill>
              </a:rPr>
              <a:t>、</a:t>
            </a:r>
            <a:r>
              <a:rPr kumimoji="1" lang="en-US" altLang="zh-CN" sz="3200" i="1" dirty="0">
                <a:solidFill>
                  <a:srgbClr val="000000"/>
                </a:solidFill>
              </a:rPr>
              <a:t>P</a:t>
            </a:r>
            <a:r>
              <a:rPr kumimoji="1" lang="en-US" altLang="zh-CN" sz="3200" baseline="-25000" dirty="0">
                <a:solidFill>
                  <a:srgbClr val="000000"/>
                </a:solidFill>
              </a:rPr>
              <a:t>2</a:t>
            </a:r>
            <a:r>
              <a:rPr kumimoji="1" lang="zh-CN" altLang="en-US" sz="3200" dirty="0">
                <a:solidFill>
                  <a:srgbClr val="000000"/>
                </a:solidFill>
              </a:rPr>
              <a:t>位置有关</a:t>
            </a:r>
            <a:r>
              <a:rPr kumimoji="1" lang="zh-CN" altLang="en-US" sz="3200" dirty="0" smtClean="0">
                <a:solidFill>
                  <a:srgbClr val="000000"/>
                </a:solidFill>
              </a:rPr>
              <a:t>，与</a:t>
            </a:r>
            <a:r>
              <a:rPr kumimoji="1" lang="zh-CN" altLang="en-US" sz="3200" dirty="0">
                <a:solidFill>
                  <a:srgbClr val="000000"/>
                </a:solidFill>
              </a:rPr>
              <a:t>路径</a:t>
            </a:r>
            <a:r>
              <a:rPr kumimoji="1" lang="zh-CN" altLang="en-US" sz="3200" dirty="0" smtClean="0">
                <a:solidFill>
                  <a:srgbClr val="000000"/>
                </a:solidFill>
              </a:rPr>
              <a:t>无关。</a:t>
            </a:r>
            <a:endParaRPr kumimoji="1" lang="zh-CN" altLang="en-US" sz="3200" dirty="0">
              <a:solidFill>
                <a:srgbClr val="000000"/>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450285077"/>
              </p:ext>
            </p:extLst>
          </p:nvPr>
        </p:nvGraphicFramePr>
        <p:xfrm>
          <a:off x="605185" y="4581525"/>
          <a:ext cx="1806575" cy="935038"/>
        </p:xfrm>
        <a:graphic>
          <a:graphicData uri="http://schemas.openxmlformats.org/presentationml/2006/ole">
            <mc:AlternateContent xmlns:mc="http://schemas.openxmlformats.org/markup-compatibility/2006">
              <mc:Choice xmlns:v="urn:schemas-microsoft-com:vml" Requires="v">
                <p:oleObj spid="_x0000_s37038" name="Equation" r:id="rId11" imgW="685800" imgH="355320" progId="Equation.DSMT4">
                  <p:embed/>
                </p:oleObj>
              </mc:Choice>
              <mc:Fallback>
                <p:oleObj name="Equation" r:id="rId11" imgW="685800" imgH="355320" progId="Equation.DSMT4">
                  <p:embed/>
                  <p:pic>
                    <p:nvPicPr>
                      <p:cNvPr id="0" name="对象 5"/>
                      <p:cNvPicPr>
                        <a:picLocks noChangeAspect="1" noChangeArrowheads="1"/>
                      </p:cNvPicPr>
                      <p:nvPr/>
                    </p:nvPicPr>
                    <p:blipFill>
                      <a:blip r:embed="rId12"/>
                      <a:srcRect/>
                      <a:stretch>
                        <a:fillRect/>
                      </a:stretch>
                    </p:blipFill>
                    <p:spPr bwMode="auto">
                      <a:xfrm>
                        <a:off x="605185" y="4581525"/>
                        <a:ext cx="1806575"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1922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144"/>
                                        </p:tgtEl>
                                        <p:attrNameLst>
                                          <p:attrName>style.visibility</p:attrName>
                                        </p:attrNameLst>
                                      </p:cBhvr>
                                      <p:to>
                                        <p:strVal val="visible"/>
                                      </p:to>
                                    </p:set>
                                    <p:animEffect transition="in" filter="wipe(down)">
                                      <p:cBhvr>
                                        <p:cTn id="12" dur="500"/>
                                        <p:tgtEl>
                                          <p:spTgt spid="41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par>
                                <p:cTn id="18" presetID="22" presetClass="entr" presetSubtype="4" fill="hold" nodeType="withEffect">
                                  <p:stCondLst>
                                    <p:cond delay="0"/>
                                  </p:stCondLst>
                                  <p:childTnLst>
                                    <p:set>
                                      <p:cBhvr>
                                        <p:cTn id="19" dur="1" fill="hold">
                                          <p:stCondLst>
                                            <p:cond delay="0"/>
                                          </p:stCondLst>
                                        </p:cTn>
                                        <p:tgtEl>
                                          <p:spTgt spid="4108">
                                            <p:txEl>
                                              <p:pRg st="0" end="0"/>
                                            </p:txEl>
                                          </p:spTgt>
                                        </p:tgtEl>
                                        <p:attrNameLst>
                                          <p:attrName>style.visibility</p:attrName>
                                        </p:attrNameLst>
                                      </p:cBhvr>
                                      <p:to>
                                        <p:strVal val="visible"/>
                                      </p:to>
                                    </p:set>
                                    <p:animEffect transition="in" filter="wipe(down)">
                                      <p:cBhvr>
                                        <p:cTn id="20" dur="500"/>
                                        <p:tgtEl>
                                          <p:spTgt spid="4108">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7">
                                            <p:txEl>
                                              <p:pRg st="0" end="0"/>
                                            </p:txEl>
                                          </p:spTgt>
                                        </p:tgtEl>
                                        <p:attrNameLst>
                                          <p:attrName>style.visibility</p:attrName>
                                        </p:attrNameLst>
                                      </p:cBhvr>
                                      <p:to>
                                        <p:strVal val="visible"/>
                                      </p:to>
                                    </p:set>
                                    <p:animEffect transition="in" filter="wipe(down)">
                                      <p:cBhvr>
                                        <p:cTn id="25" dur="500"/>
                                        <p:tgtEl>
                                          <p:spTgt spid="37">
                                            <p:txEl>
                                              <p:pRg st="0" end="0"/>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764704"/>
            <a:ext cx="8208912" cy="5832648"/>
          </a:xfrm>
        </p:spPr>
        <p:txBody>
          <a:bodyPr>
            <a:normAutofit/>
          </a:bodyPr>
          <a:lstStyle/>
          <a:p>
            <a:pPr marL="0" indent="0">
              <a:buNone/>
            </a:pPr>
            <a:r>
              <a:rPr lang="zh-CN" altLang="en-US" b="1" dirty="0" smtClean="0">
                <a:solidFill>
                  <a:srgbClr val="0000FF"/>
                </a:solidFill>
              </a:rPr>
              <a:t>三、专题归纳：</a:t>
            </a:r>
            <a:endParaRPr lang="en-US" altLang="zh-CN" b="1" dirty="0" smtClean="0">
              <a:solidFill>
                <a:srgbClr val="0000FF"/>
              </a:solidFill>
            </a:endParaRPr>
          </a:p>
          <a:p>
            <a:pPr marL="0" indent="0">
              <a:buNone/>
            </a:pPr>
            <a:r>
              <a:rPr lang="en-US" altLang="zh-CN" b="1" dirty="0"/>
              <a:t>	</a:t>
            </a:r>
            <a:r>
              <a:rPr lang="zh-CN" altLang="en-US" dirty="0" smtClean="0"/>
              <a:t>这一章中的习题归纳起来，求解的物理量有：电场矢量，电位（差），静电力，电位能。</a:t>
            </a:r>
            <a:endParaRPr lang="en-US" altLang="zh-CN" dirty="0" smtClean="0"/>
          </a:p>
          <a:p>
            <a:pPr marL="0" indent="0">
              <a:buNone/>
            </a:pPr>
            <a:r>
              <a:rPr lang="en-US" altLang="zh-CN" b="1" dirty="0" smtClean="0">
                <a:solidFill>
                  <a:srgbClr val="C00000"/>
                </a:solidFill>
              </a:rPr>
              <a:t>1</a:t>
            </a:r>
            <a:r>
              <a:rPr lang="zh-CN" altLang="en-US" b="1" dirty="0" smtClean="0">
                <a:solidFill>
                  <a:srgbClr val="C00000"/>
                </a:solidFill>
              </a:rPr>
              <a:t>、电场矢量：</a:t>
            </a:r>
            <a:endParaRPr lang="en-US" altLang="zh-CN" b="1" dirty="0" smtClean="0">
              <a:solidFill>
                <a:srgbClr val="C00000"/>
              </a:solidFill>
            </a:endParaRPr>
          </a:p>
          <a:p>
            <a:pPr marL="0" indent="0">
              <a:buNone/>
            </a:pPr>
            <a:r>
              <a:rPr lang="zh-CN" altLang="en-US" dirty="0" smtClean="0"/>
              <a:t>方法有三种：</a:t>
            </a:r>
            <a:endParaRPr lang="en-US" altLang="zh-CN" dirty="0" smtClean="0"/>
          </a:p>
          <a:p>
            <a:pPr marL="984250" indent="-984250">
              <a:buNone/>
            </a:pPr>
            <a:r>
              <a:rPr lang="zh-CN" altLang="en-US" dirty="0" smtClean="0"/>
              <a:t>（</a:t>
            </a:r>
            <a:r>
              <a:rPr lang="en-US" altLang="zh-CN" dirty="0" smtClean="0"/>
              <a:t>1</a:t>
            </a:r>
            <a:r>
              <a:rPr lang="zh-CN" altLang="en-US" dirty="0" smtClean="0"/>
              <a:t>）叠加法：点电荷的电场公式，电场叠加原理。</a:t>
            </a:r>
            <a:endParaRPr lang="en-US" altLang="zh-CN" dirty="0" smtClean="0"/>
          </a:p>
          <a:p>
            <a:pPr marL="984250" indent="-984250">
              <a:buNone/>
            </a:pPr>
            <a:r>
              <a:rPr lang="zh-CN" altLang="en-US" dirty="0" smtClean="0"/>
              <a:t>（</a:t>
            </a:r>
            <a:r>
              <a:rPr lang="en-US" altLang="zh-CN" dirty="0"/>
              <a:t>2</a:t>
            </a:r>
            <a:r>
              <a:rPr lang="zh-CN" altLang="en-US" dirty="0"/>
              <a:t>）高斯定律，前提是电荷分布具有某种对称性</a:t>
            </a:r>
            <a:r>
              <a:rPr lang="zh-CN" altLang="en-US" dirty="0" smtClean="0"/>
              <a:t>。</a:t>
            </a:r>
            <a:endParaRPr lang="en-US" altLang="zh-CN" dirty="0" smtClean="0"/>
          </a:p>
          <a:p>
            <a:pPr marL="0" indent="0">
              <a:buNone/>
            </a:pPr>
            <a:endParaRPr lang="zh-CN" altLang="en-US" dirty="0"/>
          </a:p>
        </p:txBody>
      </p:sp>
    </p:spTree>
    <p:extLst>
      <p:ext uri="{BB962C8B-B14F-4D97-AF65-F5344CB8AC3E}">
        <p14:creationId xmlns:p14="http://schemas.microsoft.com/office/powerpoint/2010/main" val="213689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764704"/>
            <a:ext cx="8208912" cy="5832648"/>
          </a:xfrm>
        </p:spPr>
        <p:txBody>
          <a:bodyPr>
            <a:normAutofit lnSpcReduction="10000"/>
          </a:bodyPr>
          <a:lstStyle/>
          <a:p>
            <a:pPr marL="984250" indent="-984250">
              <a:buNone/>
            </a:pPr>
            <a:r>
              <a:rPr lang="zh-CN" altLang="en-US" dirty="0" smtClean="0"/>
              <a:t>（</a:t>
            </a:r>
            <a:r>
              <a:rPr lang="en-US" altLang="zh-CN" dirty="0" smtClean="0"/>
              <a:t>3</a:t>
            </a:r>
            <a:r>
              <a:rPr lang="zh-CN" altLang="en-US" dirty="0" smtClean="0"/>
              <a:t>）梯度法：当电位分布已知时，可以利用电位的梯度求电场矢量。</a:t>
            </a:r>
            <a:endParaRPr lang="en-US" altLang="zh-CN" dirty="0" smtClean="0"/>
          </a:p>
          <a:p>
            <a:pPr marL="984250" indent="-984250">
              <a:buNone/>
            </a:pPr>
            <a:r>
              <a:rPr lang="en-US" altLang="zh-CN" b="1" dirty="0">
                <a:solidFill>
                  <a:srgbClr val="C00000"/>
                </a:solidFill>
              </a:rPr>
              <a:t>2</a:t>
            </a:r>
            <a:r>
              <a:rPr lang="zh-CN" altLang="en-US" b="1" dirty="0">
                <a:solidFill>
                  <a:srgbClr val="C00000"/>
                </a:solidFill>
              </a:rPr>
              <a:t>、电位（或电位差）</a:t>
            </a:r>
            <a:r>
              <a:rPr lang="en-US" altLang="zh-CN" b="1" dirty="0">
                <a:solidFill>
                  <a:srgbClr val="C00000"/>
                </a:solidFill>
              </a:rPr>
              <a:t>:</a:t>
            </a:r>
          </a:p>
          <a:p>
            <a:pPr marL="984250" indent="-984250">
              <a:buNone/>
            </a:pPr>
            <a:r>
              <a:rPr lang="zh-CN" altLang="en-US" dirty="0"/>
              <a:t>方法有两种：</a:t>
            </a:r>
            <a:endParaRPr lang="en-US" altLang="zh-CN" dirty="0"/>
          </a:p>
          <a:p>
            <a:pPr marL="984250" indent="-984250">
              <a:buNone/>
            </a:pPr>
            <a:r>
              <a:rPr lang="zh-CN" altLang="en-US" dirty="0"/>
              <a:t>（</a:t>
            </a:r>
            <a:r>
              <a:rPr lang="en-US" altLang="zh-CN" dirty="0"/>
              <a:t>1</a:t>
            </a:r>
            <a:r>
              <a:rPr lang="zh-CN" altLang="en-US" dirty="0"/>
              <a:t>）</a:t>
            </a:r>
            <a:r>
              <a:rPr lang="zh-CN" altLang="en-US" dirty="0" smtClean="0"/>
              <a:t>叠加法：点电荷电位公式，电位叠加原理。</a:t>
            </a:r>
            <a:endParaRPr lang="en-US" altLang="zh-CN" dirty="0"/>
          </a:p>
          <a:p>
            <a:pPr marL="984250" indent="-984250">
              <a:buNone/>
            </a:pPr>
            <a:r>
              <a:rPr lang="zh-CN" altLang="en-US" dirty="0" smtClean="0"/>
              <a:t>（</a:t>
            </a:r>
            <a:r>
              <a:rPr lang="en-US" altLang="zh-CN" dirty="0" smtClean="0"/>
              <a:t>2</a:t>
            </a:r>
            <a:r>
              <a:rPr lang="zh-CN" altLang="en-US" dirty="0" smtClean="0"/>
              <a:t>）定义法：已知电场分布，利用电场线积分计算。</a:t>
            </a:r>
            <a:endParaRPr lang="en-US" altLang="zh-CN" dirty="0" smtClean="0"/>
          </a:p>
          <a:p>
            <a:pPr marL="984250" indent="-984250">
              <a:buNone/>
            </a:pPr>
            <a:r>
              <a:rPr lang="en-US" altLang="zh-CN" b="1" dirty="0" smtClean="0">
                <a:solidFill>
                  <a:srgbClr val="C00000"/>
                </a:solidFill>
              </a:rPr>
              <a:t>3</a:t>
            </a:r>
            <a:r>
              <a:rPr lang="zh-CN" altLang="en-US" b="1" dirty="0" smtClean="0">
                <a:solidFill>
                  <a:srgbClr val="C00000"/>
                </a:solidFill>
              </a:rPr>
              <a:t>、静电力：</a:t>
            </a:r>
            <a:endParaRPr lang="en-US" altLang="zh-CN" b="1" dirty="0" smtClean="0">
              <a:solidFill>
                <a:srgbClr val="C00000"/>
              </a:solidFill>
            </a:endParaRPr>
          </a:p>
          <a:p>
            <a:pPr marL="0" indent="620713">
              <a:buNone/>
            </a:pPr>
            <a:r>
              <a:rPr lang="zh-CN" altLang="en-US" dirty="0" smtClean="0"/>
              <a:t>库仑定律、静电力叠加原理、静电力与静电场的关系。</a:t>
            </a:r>
            <a:endParaRPr lang="en-US" altLang="zh-CN" dirty="0" smtClean="0"/>
          </a:p>
        </p:txBody>
      </p:sp>
    </p:spTree>
    <p:extLst>
      <p:ext uri="{BB962C8B-B14F-4D97-AF65-F5344CB8AC3E}">
        <p14:creationId xmlns:p14="http://schemas.microsoft.com/office/powerpoint/2010/main" val="2377301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764704"/>
            <a:ext cx="8208912" cy="5832648"/>
          </a:xfrm>
        </p:spPr>
        <p:txBody>
          <a:bodyPr>
            <a:normAutofit/>
          </a:bodyPr>
          <a:lstStyle/>
          <a:p>
            <a:pPr marL="984250" indent="-984250">
              <a:buNone/>
            </a:pPr>
            <a:r>
              <a:rPr lang="en-US" altLang="zh-CN" b="1" dirty="0" smtClean="0">
                <a:solidFill>
                  <a:srgbClr val="C00000"/>
                </a:solidFill>
              </a:rPr>
              <a:t>4</a:t>
            </a:r>
            <a:r>
              <a:rPr lang="zh-CN" altLang="en-US" b="1" dirty="0" smtClean="0">
                <a:solidFill>
                  <a:srgbClr val="C00000"/>
                </a:solidFill>
              </a:rPr>
              <a:t>、电位能</a:t>
            </a:r>
            <a:r>
              <a:rPr lang="en-US" altLang="zh-CN" b="1" dirty="0" smtClean="0">
                <a:solidFill>
                  <a:srgbClr val="C00000"/>
                </a:solidFill>
              </a:rPr>
              <a:t>:</a:t>
            </a:r>
            <a:endParaRPr lang="en-US" altLang="zh-CN" b="1" dirty="0">
              <a:solidFill>
                <a:srgbClr val="C00000"/>
              </a:solidFill>
            </a:endParaRPr>
          </a:p>
          <a:p>
            <a:pPr marL="0" indent="620713">
              <a:buNone/>
            </a:pPr>
            <a:r>
              <a:rPr lang="zh-CN" altLang="en-US" dirty="0" smtClean="0"/>
              <a:t>电荷电量与电荷所在位置处的电位之乘积。</a:t>
            </a:r>
            <a:endParaRPr lang="en-US" altLang="zh-CN" dirty="0"/>
          </a:p>
        </p:txBody>
      </p:sp>
    </p:spTree>
    <p:extLst>
      <p:ext uri="{BB962C8B-B14F-4D97-AF65-F5344CB8AC3E}">
        <p14:creationId xmlns:p14="http://schemas.microsoft.com/office/powerpoint/2010/main" val="41306373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4" y="764704"/>
                <a:ext cx="8352928" cy="5760640"/>
              </a:xfrm>
            </p:spPr>
            <p:txBody>
              <a:bodyPr>
                <a:normAutofit/>
              </a:bodyPr>
              <a:lstStyle/>
              <a:p>
                <a:pPr marL="0" indent="0">
                  <a:buNone/>
                </a:pPr>
                <a:r>
                  <a:rPr lang="zh-CN" altLang="en-US" b="1" dirty="0" smtClean="0">
                    <a:solidFill>
                      <a:srgbClr val="0000FF"/>
                    </a:solidFill>
                  </a:rPr>
                  <a:t>四、综合应用（略）：</a:t>
                </a:r>
                <a:endParaRPr lang="en-US" altLang="zh-CN" b="1" dirty="0" smtClean="0">
                  <a:solidFill>
                    <a:srgbClr val="0000FF"/>
                  </a:solidFill>
                </a:endParaRPr>
              </a:p>
              <a:p>
                <a:pPr marL="0" indent="0">
                  <a:buNone/>
                </a:pPr>
                <a:r>
                  <a:rPr lang="zh-CN" altLang="en-US" dirty="0" smtClean="0"/>
                  <a:t>例</a:t>
                </a:r>
                <a:r>
                  <a:rPr lang="en-US" altLang="zh-CN" dirty="0" smtClean="0"/>
                  <a:t>1</a:t>
                </a:r>
                <a:r>
                  <a:rPr lang="zh-CN" altLang="en-US" dirty="0" smtClean="0"/>
                  <a:t>、一根均匀带电细线弯成半径为</a:t>
                </a:r>
                <a:r>
                  <a:rPr lang="en-US" altLang="zh-CN" dirty="0" smtClean="0"/>
                  <a:t>R</a:t>
                </a:r>
                <a:r>
                  <a:rPr lang="zh-CN" altLang="en-US" dirty="0" smtClean="0"/>
                  <a:t>的半圆，圆弧的两端是伸向无限远的平行线，在同一平面内，另一根无限长均匀带电直线与上述带电线的水平部分垂直，距圆心</a:t>
                </a:r>
                <a14:m>
                  <m:oMath xmlns:m="http://schemas.openxmlformats.org/officeDocument/2006/math">
                    <m:f>
                      <m:fPr>
                        <m:ctrlPr>
                          <a:rPr lang="en-US" altLang="zh-CN" i="1" smtClean="0">
                            <a:latin typeface="Cambria Math"/>
                          </a:rPr>
                        </m:ctrlPr>
                      </m:fPr>
                      <m:num>
                        <m:r>
                          <a:rPr lang="en-US" altLang="zh-CN" b="0" i="1" smtClean="0">
                            <a:latin typeface="Cambria Math"/>
                          </a:rPr>
                          <m:t>𝑅</m:t>
                        </m:r>
                      </m:num>
                      <m:den>
                        <m:r>
                          <a:rPr lang="en-US" altLang="zh-CN" b="0" i="1" smtClean="0">
                            <a:latin typeface="Cambria Math"/>
                          </a:rPr>
                          <m:t>2</m:t>
                        </m:r>
                      </m:den>
                    </m:f>
                  </m:oMath>
                </a14:m>
                <a:r>
                  <a:rPr lang="zh-CN" altLang="en-US" dirty="0" smtClean="0"/>
                  <a:t>，两根带电线均带正电而且线电荷密度均为</a:t>
                </a:r>
                <a14:m>
                  <m:oMath xmlns:m="http://schemas.openxmlformats.org/officeDocument/2006/math">
                    <m:r>
                      <a:rPr lang="zh-CN" altLang="en-US" i="1" smtClean="0">
                        <a:latin typeface="Cambria Math"/>
                      </a:rPr>
                      <m:t>𝜆</m:t>
                    </m:r>
                  </m:oMath>
                </a14:m>
                <a:r>
                  <a:rPr lang="zh-CN" altLang="en-US" dirty="0" smtClean="0"/>
                  <a:t>，求圆心处的点电荷所受的电场力。</a:t>
                </a:r>
                <a:endParaRPr lang="en-US" altLang="zh-CN" dirty="0" smtClean="0"/>
              </a:p>
              <a:p>
                <a:pPr marL="0" indent="0">
                  <a:buNone/>
                </a:pPr>
                <a:r>
                  <a:rPr lang="zh-CN" altLang="en-US" dirty="0" smtClean="0"/>
                  <a:t>解：</a:t>
                </a:r>
                <a:endParaRPr lang="en-US" altLang="zh-CN" dirty="0"/>
              </a:p>
              <a:p>
                <a:pPr marL="0" indent="0">
                  <a:buNone/>
                </a:pPr>
                <a:r>
                  <a:rPr lang="zh-CN" altLang="en-US" dirty="0" smtClean="0"/>
                  <a:t>直线：</a:t>
                </a:r>
                <a14:m>
                  <m:oMath xmlns:m="http://schemas.openxmlformats.org/officeDocument/2006/math">
                    <m:sSub>
                      <m:sSubPr>
                        <m:ctrlPr>
                          <a:rPr lang="en-US" altLang="zh-CN" i="1" smtClean="0">
                            <a:latin typeface="Cambria Math"/>
                          </a:rPr>
                        </m:ctrlPr>
                      </m:sSubPr>
                      <m:e>
                        <m:r>
                          <a:rPr lang="en-US" altLang="zh-CN" b="0" i="1" smtClean="0">
                            <a:latin typeface="Cambria Math"/>
                          </a:rPr>
                          <m:t>𝐸</m:t>
                        </m:r>
                      </m:e>
                      <m:sub>
                        <m:r>
                          <a:rPr lang="en-US" altLang="zh-CN" b="0" i="1" smtClean="0">
                            <a:latin typeface="Cambria Math"/>
                          </a:rPr>
                          <m:t>1</m:t>
                        </m:r>
                      </m:sub>
                    </m:sSub>
                    <m:r>
                      <a:rPr lang="en-US" altLang="zh-CN" b="0" i="1" smtClean="0">
                        <a:latin typeface="Cambria Math"/>
                      </a:rPr>
                      <m:t>=2</m:t>
                    </m:r>
                    <m:r>
                      <a:rPr lang="en-US" altLang="zh-CN" b="0" i="1" smtClean="0">
                        <a:latin typeface="Cambria Math"/>
                      </a:rPr>
                      <m:t>𝑘</m:t>
                    </m:r>
                    <m:sSub>
                      <m:sSubPr>
                        <m:ctrlPr>
                          <a:rPr lang="en-US" altLang="zh-CN" i="1" dirty="0" smtClean="0">
                            <a:latin typeface="Cambria Math"/>
                          </a:rPr>
                        </m:ctrlPr>
                      </m:sSubPr>
                      <m:e>
                        <m:r>
                          <a:rPr lang="en-US" altLang="zh-CN" b="0" i="1" dirty="0" smtClean="0">
                            <a:latin typeface="Cambria Math"/>
                          </a:rPr>
                          <m:t>(</m:t>
                        </m:r>
                        <m:f>
                          <m:fPr>
                            <m:ctrlPr>
                              <a:rPr lang="en-US" altLang="zh-CN" b="0" i="1" dirty="0" smtClean="0">
                                <a:latin typeface="Cambria Math"/>
                              </a:rPr>
                            </m:ctrlPr>
                          </m:fPr>
                          <m:num>
                            <m:r>
                              <a:rPr lang="zh-CN" altLang="en-US" b="0" i="1" dirty="0" smtClean="0">
                                <a:latin typeface="Cambria Math"/>
                              </a:rPr>
                              <m:t>𝜆</m:t>
                            </m:r>
                          </m:num>
                          <m:den>
                            <m:r>
                              <a:rPr lang="en-US" altLang="zh-CN" b="0" i="1" dirty="0" smtClean="0">
                                <a:latin typeface="Cambria Math"/>
                              </a:rPr>
                              <m:t>𝑟</m:t>
                            </m:r>
                          </m:den>
                        </m:f>
                        <m:r>
                          <a:rPr lang="en-US" altLang="zh-CN" b="0" i="1" dirty="0" smtClean="0">
                            <a:latin typeface="Cambria Math"/>
                          </a:rPr>
                          <m:t>)</m:t>
                        </m:r>
                      </m:e>
                      <m:sub>
                        <m:r>
                          <a:rPr lang="en-US" altLang="zh-CN" b="0" i="1" dirty="0" smtClean="0">
                            <a:latin typeface="Cambria Math"/>
                          </a:rPr>
                          <m:t>𝑟</m:t>
                        </m:r>
                        <m:f>
                          <m:fPr>
                            <m:ctrlPr>
                              <a:rPr lang="en-US" altLang="zh-CN" b="0" i="1" dirty="0" smtClean="0">
                                <a:latin typeface="Cambria Math"/>
                              </a:rPr>
                            </m:ctrlPr>
                          </m:fPr>
                          <m:num>
                            <m:r>
                              <a:rPr lang="en-US" altLang="zh-CN" b="0" i="1" dirty="0" smtClean="0">
                                <a:latin typeface="Cambria Math"/>
                              </a:rPr>
                              <m:t>𝑅</m:t>
                            </m:r>
                          </m:num>
                          <m:den>
                            <m:r>
                              <a:rPr lang="en-US" altLang="zh-CN" b="0" i="1" dirty="0" smtClean="0">
                                <a:latin typeface="Cambria Math"/>
                              </a:rPr>
                              <m:t>2</m:t>
                            </m:r>
                          </m:den>
                        </m:f>
                      </m:sub>
                    </m:sSub>
                    <m:r>
                      <a:rPr lang="en-US" altLang="zh-CN" b="0" i="1" dirty="0" smtClean="0">
                        <a:latin typeface="Cambria Math"/>
                      </a:rPr>
                      <m:t>=</m:t>
                    </m:r>
                    <m:f>
                      <m:fPr>
                        <m:ctrlPr>
                          <a:rPr lang="en-US" altLang="zh-CN" b="0" i="1" dirty="0" smtClean="0">
                            <a:latin typeface="Cambria Math"/>
                          </a:rPr>
                        </m:ctrlPr>
                      </m:fPr>
                      <m:num>
                        <m:r>
                          <a:rPr lang="en-US" altLang="zh-CN" b="0" i="1" dirty="0" smtClean="0">
                            <a:latin typeface="Cambria Math"/>
                          </a:rPr>
                          <m:t>4</m:t>
                        </m:r>
                        <m:r>
                          <a:rPr lang="en-US" altLang="zh-CN" b="0" i="1" dirty="0" smtClean="0">
                            <a:latin typeface="Cambria Math"/>
                          </a:rPr>
                          <m:t>𝑘</m:t>
                        </m:r>
                        <m:r>
                          <a:rPr lang="zh-CN" altLang="en-US" b="0" i="1" dirty="0" smtClean="0">
                            <a:latin typeface="Cambria Math"/>
                          </a:rPr>
                          <m:t>𝜆</m:t>
                        </m:r>
                      </m:num>
                      <m:den>
                        <m:r>
                          <a:rPr lang="en-US" altLang="zh-CN" b="0" i="1" dirty="0" smtClean="0">
                            <a:latin typeface="Cambria Math"/>
                          </a:rPr>
                          <m:t>𝑅</m:t>
                        </m:r>
                      </m:den>
                    </m:f>
                  </m:oMath>
                </a14:m>
                <a:r>
                  <a:rPr lang="en-US" altLang="zh-CN" dirty="0" smtClean="0"/>
                  <a:t>  </a:t>
                </a:r>
                <a:r>
                  <a:rPr lang="zh-CN" altLang="en-US" dirty="0" smtClean="0"/>
                  <a:t>方向向右</a:t>
                </a: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4" y="764704"/>
                <a:ext cx="8352928" cy="5760640"/>
              </a:xfrm>
              <a:blipFill rotWithShape="1">
                <a:blip r:embed="rId3"/>
                <a:stretch>
                  <a:fillRect l="-1898" t="-1905" r="-18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789872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80920" cy="5832648"/>
              </a:xfrm>
            </p:spPr>
            <p:txBody>
              <a:bodyPr/>
              <a:lstStyle/>
              <a:p>
                <a:pPr marL="0" indent="0">
                  <a:buNone/>
                </a:pPr>
                <a:r>
                  <a:rPr lang="zh-CN" altLang="en-US" dirty="0" smtClean="0"/>
                  <a:t>半圆环：</a:t>
                </a:r>
                <a14:m>
                  <m:oMath xmlns:m="http://schemas.openxmlformats.org/officeDocument/2006/math">
                    <m:sSub>
                      <m:sSubPr>
                        <m:ctrlPr>
                          <a:rPr lang="en-US" altLang="zh-CN" i="1" smtClean="0">
                            <a:latin typeface="Cambria Math"/>
                          </a:rPr>
                        </m:ctrlPr>
                      </m:sSubPr>
                      <m:e>
                        <m:r>
                          <a:rPr lang="en-US" altLang="zh-CN" b="0" i="1" smtClean="0">
                            <a:latin typeface="Cambria Math"/>
                          </a:rPr>
                          <m:t>𝐸</m:t>
                        </m:r>
                      </m:e>
                      <m:sub>
                        <m:r>
                          <a:rPr lang="en-US" altLang="zh-CN" b="0" i="1" smtClean="0">
                            <a:latin typeface="Cambria Math"/>
                          </a:rPr>
                          <m:t>2</m:t>
                        </m:r>
                      </m:sub>
                    </m:sSub>
                    <m:r>
                      <a:rPr lang="en-US" altLang="zh-CN" b="0" i="1" smtClean="0">
                        <a:latin typeface="Cambria Math"/>
                      </a:rPr>
                      <m:t>=2</m:t>
                    </m:r>
                    <m:r>
                      <a:rPr lang="en-US" altLang="zh-CN" b="0" i="1" smtClean="0">
                        <a:latin typeface="Cambria Math"/>
                      </a:rPr>
                      <m:t>𝑘</m:t>
                    </m:r>
                    <m:f>
                      <m:fPr>
                        <m:ctrlPr>
                          <a:rPr lang="en-US" altLang="zh-CN" b="0" i="1" smtClean="0">
                            <a:latin typeface="Cambria Math"/>
                          </a:rPr>
                        </m:ctrlPr>
                      </m:fPr>
                      <m:num>
                        <m:r>
                          <a:rPr lang="zh-CN" altLang="en-US" b="0" i="1" smtClean="0">
                            <a:latin typeface="Cambria Math"/>
                          </a:rPr>
                          <m:t>𝜆</m:t>
                        </m:r>
                      </m:num>
                      <m:den>
                        <m:r>
                          <a:rPr lang="en-US" altLang="zh-CN" b="0" i="1" smtClean="0">
                            <a:latin typeface="Cambria Math"/>
                          </a:rPr>
                          <m:t>𝑅</m:t>
                        </m:r>
                      </m:den>
                    </m:f>
                  </m:oMath>
                </a14:m>
                <a:r>
                  <a:rPr lang="zh-CN" altLang="en-US" dirty="0" smtClean="0"/>
                  <a:t>  方向向右</a:t>
                </a:r>
                <a:endParaRPr lang="en-US" altLang="zh-CN" dirty="0" smtClean="0"/>
              </a:p>
              <a:p>
                <a:pPr marL="0" indent="0">
                  <a:buNone/>
                </a:pPr>
                <a:r>
                  <a:rPr lang="zh-CN" altLang="en-US" dirty="0" smtClean="0"/>
                  <a:t>两条无限长直线（水平分量）：</a:t>
                </a:r>
                <a14:m>
                  <m:oMath xmlns:m="http://schemas.openxmlformats.org/officeDocument/2006/math">
                    <m:r>
                      <a:rPr lang="zh-CN" altLang="en-US" i="1" smtClean="0">
                        <a:latin typeface="Cambria Math"/>
                      </a:rPr>
                      <m:t>𝜆</m:t>
                    </m:r>
                  </m:oMath>
                </a14:m>
                <a:r>
                  <a:rPr lang="en-US" altLang="zh-CN" dirty="0" smtClean="0"/>
                  <a:t>             </a:t>
                </a:r>
                <a14:m>
                  <m:oMath xmlns:m="http://schemas.openxmlformats.org/officeDocument/2006/math">
                    <m:r>
                      <a:rPr lang="zh-CN" altLang="en-US" i="1" dirty="0" smtClean="0">
                        <a:latin typeface="Cambria Math"/>
                      </a:rPr>
                      <m:t>𝜆</m:t>
                    </m:r>
                  </m:oMath>
                </a14:m>
                <a:endParaRPr lang="en-US" altLang="zh-CN" dirty="0" smtClean="0"/>
              </a:p>
              <a:p>
                <a:pPr marL="0" indent="0">
                  <a:buNone/>
                </a:pPr>
                <a14:m>
                  <m:oMath xmlns:m="http://schemas.openxmlformats.org/officeDocument/2006/math">
                    <m:sSub>
                      <m:sSubPr>
                        <m:ctrlPr>
                          <a:rPr lang="en-US" altLang="zh-CN" i="1" smtClean="0">
                            <a:latin typeface="Cambria Math"/>
                          </a:rPr>
                        </m:ctrlPr>
                      </m:sSubPr>
                      <m:e>
                        <m:r>
                          <a:rPr lang="en-US" altLang="zh-CN" b="0" i="1" smtClean="0">
                            <a:latin typeface="Cambria Math"/>
                          </a:rPr>
                          <m:t>𝐸</m:t>
                        </m:r>
                      </m:e>
                      <m:sub>
                        <m:r>
                          <a:rPr lang="en-US" altLang="zh-CN" b="0" i="1" smtClean="0">
                            <a:latin typeface="Cambria Math"/>
                          </a:rPr>
                          <m:t>3</m:t>
                        </m:r>
                      </m:sub>
                    </m:sSub>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𝐸</m:t>
                        </m:r>
                      </m:e>
                      <m:sub>
                        <m:r>
                          <a:rPr lang="en-US" altLang="zh-CN" b="0" i="1" smtClean="0">
                            <a:latin typeface="Cambria Math"/>
                          </a:rPr>
                          <m:t>4</m:t>
                        </m:r>
                      </m:sub>
                    </m:sSub>
                    <m:r>
                      <a:rPr lang="en-US" altLang="zh-CN" b="0" i="1" smtClean="0">
                        <a:latin typeface="Cambria Math"/>
                      </a:rPr>
                      <m:t>=2</m:t>
                    </m:r>
                    <m:r>
                      <a:rPr lang="en-US" altLang="zh-CN" b="0" i="1" smtClean="0">
                        <a:latin typeface="Cambria Math"/>
                      </a:rPr>
                      <m:t>𝑘</m:t>
                    </m:r>
                    <m:sSub>
                      <m:sSubPr>
                        <m:ctrlPr>
                          <a:rPr lang="en-US" altLang="zh-CN" b="0" i="1" smtClean="0">
                            <a:latin typeface="Cambria Math"/>
                          </a:rPr>
                        </m:ctrlPr>
                      </m:sSubPr>
                      <m:e>
                        <m:r>
                          <a:rPr lang="en-US" altLang="zh-CN" b="0" i="1" smtClean="0">
                            <a:latin typeface="Cambria Math"/>
                          </a:rPr>
                          <m:t>(</m:t>
                        </m:r>
                        <m:f>
                          <m:fPr>
                            <m:ctrlPr>
                              <a:rPr lang="en-US" altLang="zh-CN" b="0" i="1" smtClean="0">
                                <a:latin typeface="Cambria Math"/>
                              </a:rPr>
                            </m:ctrlPr>
                          </m:fPr>
                          <m:num>
                            <m:r>
                              <a:rPr lang="zh-CN" altLang="en-US" b="0" i="1" smtClean="0">
                                <a:latin typeface="Cambria Math"/>
                              </a:rPr>
                              <m:t>𝜆</m:t>
                            </m:r>
                          </m:num>
                          <m:den>
                            <m:r>
                              <a:rPr lang="en-US" altLang="zh-CN" b="0" i="1" smtClean="0">
                                <a:latin typeface="Cambria Math"/>
                              </a:rPr>
                              <m:t>𝑟</m:t>
                            </m:r>
                          </m:den>
                        </m:f>
                        <m:r>
                          <a:rPr lang="en-US" altLang="zh-CN" b="0" i="1" smtClean="0">
                            <a:latin typeface="Cambria Math"/>
                          </a:rPr>
                          <m:t>)</m:t>
                        </m:r>
                      </m:e>
                      <m:sub>
                        <m:r>
                          <a:rPr lang="en-US" altLang="zh-CN" b="0" i="1" smtClean="0">
                            <a:latin typeface="Cambria Math"/>
                          </a:rPr>
                          <m:t>𝑟</m:t>
                        </m:r>
                        <m:r>
                          <a:rPr lang="en-US" altLang="zh-CN" b="0" i="1" smtClean="0">
                            <a:latin typeface="Cambria Math"/>
                          </a:rPr>
                          <m:t>=</m:t>
                        </m:r>
                        <m:f>
                          <m:fPr>
                            <m:ctrlPr>
                              <a:rPr lang="en-US" altLang="zh-CN" b="0" i="1" smtClean="0">
                                <a:latin typeface="Cambria Math"/>
                              </a:rPr>
                            </m:ctrlPr>
                          </m:fPr>
                          <m:num>
                            <m:r>
                              <a:rPr lang="en-US" altLang="zh-CN" b="0" i="1" smtClean="0">
                                <a:latin typeface="Cambria Math"/>
                              </a:rPr>
                              <m:t>𝑅</m:t>
                            </m:r>
                          </m:num>
                          <m:den>
                            <m:r>
                              <a:rPr lang="en-US" altLang="zh-CN" b="0" i="1" smtClean="0">
                                <a:latin typeface="Cambria Math"/>
                              </a:rPr>
                              <m:t>2</m:t>
                            </m:r>
                          </m:den>
                        </m:f>
                      </m:sub>
                    </m:sSub>
                    <m:r>
                      <a:rPr lang="en-US" altLang="zh-CN" b="0" i="0" smtClean="0">
                        <a:latin typeface="Cambria Math"/>
                      </a:rPr>
                      <m:t>=4</m:t>
                    </m:r>
                    <m:r>
                      <m:rPr>
                        <m:sty m:val="p"/>
                      </m:rPr>
                      <a:rPr lang="en-US" altLang="zh-CN" b="0" i="0" smtClean="0">
                        <a:latin typeface="Cambria Math"/>
                      </a:rPr>
                      <m:t>k</m:t>
                    </m:r>
                    <m:f>
                      <m:fPr>
                        <m:ctrlPr>
                          <a:rPr lang="en-US" altLang="zh-CN" b="0" i="1" smtClean="0">
                            <a:latin typeface="Cambria Math"/>
                          </a:rPr>
                        </m:ctrlPr>
                      </m:fPr>
                      <m:num>
                        <m:r>
                          <a:rPr lang="zh-CN" altLang="en-US" b="0" i="1" smtClean="0">
                            <a:latin typeface="Cambria Math"/>
                          </a:rPr>
                          <m:t>𝜆</m:t>
                        </m:r>
                      </m:num>
                      <m:den>
                        <m:r>
                          <a:rPr lang="en-US" altLang="zh-CN" b="0" i="1" smtClean="0">
                            <a:latin typeface="Cambria Math"/>
                          </a:rPr>
                          <m:t>𝑅</m:t>
                        </m:r>
                      </m:den>
                    </m:f>
                  </m:oMath>
                </a14:m>
                <a:r>
                  <a:rPr lang="en-US" altLang="zh-CN" dirty="0" smtClean="0"/>
                  <a:t>  </a:t>
                </a:r>
                <a:r>
                  <a:rPr lang="zh-CN" altLang="en-US" dirty="0"/>
                  <a:t> </a:t>
                </a:r>
                <a:r>
                  <a:rPr lang="zh-CN" altLang="en-US" dirty="0" smtClean="0"/>
                  <a:t>               </a:t>
                </a:r>
                <a14:m>
                  <m:oMath xmlns:m="http://schemas.openxmlformats.org/officeDocument/2006/math">
                    <m:f>
                      <m:fPr>
                        <m:ctrlPr>
                          <a:rPr lang="en-US" altLang="zh-CN" i="1" dirty="0" smtClean="0">
                            <a:latin typeface="Cambria Math"/>
                          </a:rPr>
                        </m:ctrlPr>
                      </m:fPr>
                      <m:num>
                        <m:r>
                          <a:rPr lang="en-US" altLang="zh-CN" b="0" i="1" dirty="0" smtClean="0">
                            <a:latin typeface="Cambria Math"/>
                          </a:rPr>
                          <m:t>𝑅</m:t>
                        </m:r>
                      </m:num>
                      <m:den>
                        <m:r>
                          <a:rPr lang="en-US" altLang="zh-CN" b="0" i="1" dirty="0" smtClean="0">
                            <a:latin typeface="Cambria Math"/>
                          </a:rPr>
                          <m:t>2</m:t>
                        </m:r>
                      </m:den>
                    </m:f>
                    <m:r>
                      <a:rPr lang="en-US" altLang="zh-CN" b="0" i="1" dirty="0" smtClean="0">
                        <a:latin typeface="Cambria Math"/>
                      </a:rPr>
                      <m:t> </m:t>
                    </m:r>
                  </m:oMath>
                </a14:m>
                <a:r>
                  <a:rPr lang="en-US" altLang="zh-CN" dirty="0" smtClean="0"/>
                  <a:t>    O</a:t>
                </a:r>
              </a:p>
              <a:p>
                <a:pPr marL="0" indent="0">
                  <a:buNone/>
                </a:pPr>
                <a:r>
                  <a:rPr lang="zh-CN" altLang="en-US" dirty="0" smtClean="0"/>
                  <a:t>方向向右</a:t>
                </a:r>
                <a:endParaRPr lang="en-US" altLang="zh-CN" dirty="0" smtClean="0"/>
              </a:p>
              <a:p>
                <a:pPr marL="0" indent="0">
                  <a:buNone/>
                </a:pPr>
                <a:r>
                  <a:rPr lang="en-US" altLang="zh-CN" dirty="0" smtClean="0"/>
                  <a:t>O</a:t>
                </a:r>
                <a:r>
                  <a:rPr lang="zh-CN" altLang="en-US" dirty="0" smtClean="0"/>
                  <a:t>点的受力为</a:t>
                </a:r>
                <a:endParaRPr lang="en-US" altLang="zh-CN" dirty="0" smtClean="0"/>
              </a:p>
              <a:p>
                <a:pPr marL="0" indent="0">
                  <a:buNone/>
                </a:pPr>
                <a14:m>
                  <m:oMath xmlns:m="http://schemas.openxmlformats.org/officeDocument/2006/math">
                    <m:r>
                      <a:rPr lang="en-US" altLang="zh-CN" b="0" i="1" smtClean="0">
                        <a:latin typeface="Cambria Math"/>
                      </a:rPr>
                      <m:t>𝐸</m:t>
                    </m:r>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𝐸</m:t>
                        </m:r>
                      </m:e>
                      <m:sub>
                        <m:r>
                          <a:rPr lang="en-US" altLang="zh-CN" b="0" i="1" smtClean="0">
                            <a:latin typeface="Cambria Math"/>
                          </a:rPr>
                          <m:t>1</m:t>
                        </m:r>
                      </m:sub>
                    </m:sSub>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𝐸</m:t>
                        </m:r>
                      </m:e>
                      <m:sub>
                        <m:r>
                          <a:rPr lang="en-US" altLang="zh-CN" b="0" i="1" smtClean="0">
                            <a:latin typeface="Cambria Math"/>
                          </a:rPr>
                          <m:t>2</m:t>
                        </m:r>
                      </m:sub>
                    </m:sSub>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𝐸</m:t>
                        </m:r>
                      </m:e>
                      <m:sub>
                        <m:r>
                          <a:rPr lang="en-US" altLang="zh-CN" b="0" i="1" smtClean="0">
                            <a:latin typeface="Cambria Math"/>
                          </a:rPr>
                          <m:t>3</m:t>
                        </m:r>
                      </m:sub>
                    </m:sSub>
                    <m:r>
                      <a:rPr lang="en-US" altLang="zh-CN" b="0" i="1" smtClean="0">
                        <a:latin typeface="Cambria Math"/>
                      </a:rPr>
                      <m:t>=0</m:t>
                    </m:r>
                  </m:oMath>
                </a14:m>
                <a:r>
                  <a:rPr lang="en-US" altLang="zh-CN" dirty="0" smtClean="0"/>
                  <a:t> </a:t>
                </a:r>
              </a:p>
              <a:p>
                <a:pPr marL="0" indent="0">
                  <a:buNone/>
                </a:pPr>
                <a:r>
                  <a:rPr lang="zh-CN" altLang="en-US" smtClean="0"/>
                  <a:t>所以圆心处点电荷受到的电场力等于零。</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80920" cy="5832648"/>
              </a:xfrm>
              <a:blipFill rotWithShape="1">
                <a:blip r:embed="rId3"/>
                <a:stretch>
                  <a:fillRect l="-1840"/>
                </a:stretch>
              </a:blipFill>
            </p:spPr>
            <p:txBody>
              <a:bodyPr/>
              <a:lstStyle/>
              <a:p>
                <a:r>
                  <a:rPr lang="zh-CN" altLang="en-US">
                    <a:noFill/>
                  </a:rPr>
                  <a:t> </a:t>
                </a:r>
              </a:p>
            </p:txBody>
          </p:sp>
        </mc:Fallback>
      </mc:AlternateContent>
      <p:cxnSp>
        <p:nvCxnSpPr>
          <p:cNvPr id="5" name="直接连接符 4"/>
          <p:cNvCxnSpPr/>
          <p:nvPr/>
        </p:nvCxnSpPr>
        <p:spPr>
          <a:xfrm>
            <a:off x="6228184" y="1412776"/>
            <a:ext cx="0" cy="2880320"/>
          </a:xfrm>
          <a:prstGeom prst="line">
            <a:avLst/>
          </a:prstGeom>
        </p:spPr>
        <p:style>
          <a:lnRef idx="3">
            <a:schemeClr val="dk1"/>
          </a:lnRef>
          <a:fillRef idx="0">
            <a:schemeClr val="dk1"/>
          </a:fillRef>
          <a:effectRef idx="2">
            <a:schemeClr val="dk1"/>
          </a:effectRef>
          <a:fontRef idx="minor">
            <a:schemeClr val="tx1"/>
          </a:fontRef>
        </p:style>
      </p:cxnSp>
      <p:sp>
        <p:nvSpPr>
          <p:cNvPr id="8" name="弧形 7"/>
          <p:cNvSpPr/>
          <p:nvPr/>
        </p:nvSpPr>
        <p:spPr>
          <a:xfrm>
            <a:off x="6444208" y="2276872"/>
            <a:ext cx="1368152" cy="1368152"/>
          </a:xfrm>
          <a:prstGeom prst="arc">
            <a:avLst>
              <a:gd name="adj1" fmla="val 16200000"/>
              <a:gd name="adj2" fmla="val 5537462"/>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cxnSp>
        <p:nvCxnSpPr>
          <p:cNvPr id="10" name="直接连接符 9"/>
          <p:cNvCxnSpPr/>
          <p:nvPr/>
        </p:nvCxnSpPr>
        <p:spPr>
          <a:xfrm flipH="1">
            <a:off x="7100938" y="2277419"/>
            <a:ext cx="27346" cy="1367605"/>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直接连接符 14"/>
          <p:cNvCxnSpPr/>
          <p:nvPr/>
        </p:nvCxnSpPr>
        <p:spPr>
          <a:xfrm>
            <a:off x="7128284" y="2276872"/>
            <a:ext cx="133214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7" name="直接连接符 16"/>
          <p:cNvCxnSpPr>
            <a:stCxn id="8" idx="2"/>
          </p:cNvCxnSpPr>
          <p:nvPr/>
        </p:nvCxnSpPr>
        <p:spPr>
          <a:xfrm>
            <a:off x="7100938" y="3644477"/>
            <a:ext cx="1359494"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 name="直接箭头连接符 18"/>
          <p:cNvCxnSpPr/>
          <p:nvPr/>
        </p:nvCxnSpPr>
        <p:spPr>
          <a:xfrm flipH="1">
            <a:off x="6228184" y="2852936"/>
            <a:ext cx="21602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6804248" y="2852936"/>
            <a:ext cx="31036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46130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80920" cy="5832648"/>
              </a:xfrm>
            </p:spPr>
            <p:txBody>
              <a:bodyPr>
                <a:normAutofit fontScale="62500" lnSpcReduction="20000"/>
              </a:bodyPr>
              <a:lstStyle/>
              <a:p>
                <a:pPr marL="0" indent="0">
                  <a:buNone/>
                </a:pPr>
                <a:r>
                  <a:rPr lang="zh-CN" altLang="en-US" sz="5100" dirty="0" smtClean="0"/>
                  <a:t>例</a:t>
                </a:r>
                <a:r>
                  <a:rPr lang="en-US" altLang="zh-CN" sz="5100" dirty="0" smtClean="0"/>
                  <a:t>2</a:t>
                </a:r>
                <a:r>
                  <a:rPr lang="zh-CN" altLang="en-US" sz="5100" dirty="0" smtClean="0"/>
                  <a:t>、均匀带电细棒被弯曲成半径为</a:t>
                </a:r>
                <a:r>
                  <a:rPr lang="en-US" altLang="zh-CN" sz="5100" dirty="0" smtClean="0"/>
                  <a:t>R</a:t>
                </a:r>
                <a:r>
                  <a:rPr lang="zh-CN" altLang="en-US" sz="5100" dirty="0" smtClean="0"/>
                  <a:t>的缺口圆环，缺口长度</a:t>
                </a:r>
                <a14:m>
                  <m:oMath xmlns:m="http://schemas.openxmlformats.org/officeDocument/2006/math">
                    <m:r>
                      <a:rPr lang="en-US" altLang="zh-CN" sz="5100" b="0" i="1" smtClean="0">
                        <a:latin typeface="Cambria Math"/>
                      </a:rPr>
                      <m:t>𝑙</m:t>
                    </m:r>
                    <m:r>
                      <a:rPr lang="en-US" altLang="zh-CN" sz="5100" b="0" i="1" smtClean="0">
                        <a:latin typeface="Cambria Math"/>
                      </a:rPr>
                      <m:t>≪</m:t>
                    </m:r>
                    <m:r>
                      <a:rPr lang="en-US" altLang="zh-CN" sz="5100" b="0" i="1" smtClean="0">
                        <a:latin typeface="Cambria Math"/>
                      </a:rPr>
                      <m:t>𝑅</m:t>
                    </m:r>
                  </m:oMath>
                </a14:m>
                <a:r>
                  <a:rPr lang="en-US" altLang="zh-CN" sz="5100" dirty="0" smtClean="0"/>
                  <a:t>,</a:t>
                </a:r>
                <a:r>
                  <a:rPr lang="zh-CN" altLang="en-US" sz="5100" dirty="0" smtClean="0"/>
                  <a:t>求球心处电场矢量</a:t>
                </a:r>
                <a:r>
                  <a:rPr lang="en-US" altLang="zh-CN" sz="5100" dirty="0" smtClean="0"/>
                  <a:t>E</a:t>
                </a:r>
                <a:r>
                  <a:rPr lang="zh-CN" altLang="en-US" sz="5100" dirty="0" smtClean="0"/>
                  <a:t>，细棒电荷线密度为</a:t>
                </a:r>
                <a14:m>
                  <m:oMath xmlns:m="http://schemas.openxmlformats.org/officeDocument/2006/math">
                    <m:r>
                      <a:rPr lang="zh-CN" altLang="en-US" sz="5100" i="1" smtClean="0">
                        <a:latin typeface="Cambria Math"/>
                      </a:rPr>
                      <m:t>𝜆</m:t>
                    </m:r>
                  </m:oMath>
                </a14:m>
                <a:r>
                  <a:rPr lang="zh-CN" altLang="en-US" sz="5100" dirty="0" smtClean="0"/>
                  <a:t>。</a:t>
                </a:r>
                <a:endParaRPr lang="en-US" altLang="zh-CN" sz="5100" dirty="0" smtClean="0"/>
              </a:p>
              <a:p>
                <a:pPr marL="0" indent="0">
                  <a:buNone/>
                </a:pPr>
                <a:r>
                  <a:rPr lang="zh-CN" altLang="en-US" sz="5100" dirty="0" smtClean="0"/>
                  <a:t>解：可近似看作完整圆环与                                  </a:t>
                </a:r>
                <a:endParaRPr lang="en-US" altLang="zh-CN" sz="5100" dirty="0" smtClean="0"/>
              </a:p>
              <a:p>
                <a:pPr marL="0" indent="0">
                  <a:buNone/>
                </a:pPr>
                <a:r>
                  <a:rPr lang="en-US" altLang="zh-CN" sz="5100" dirty="0"/>
                  <a:t> </a:t>
                </a:r>
                <a:r>
                  <a:rPr lang="en-US" altLang="zh-CN" sz="5100" dirty="0" smtClean="0"/>
                  <a:t>        </a:t>
                </a:r>
                <a:r>
                  <a:rPr lang="zh-CN" altLang="en-US" sz="5100" dirty="0" smtClean="0"/>
                  <a:t>带电为</a:t>
                </a:r>
                <a14:m>
                  <m:oMath xmlns:m="http://schemas.openxmlformats.org/officeDocument/2006/math">
                    <m:r>
                      <a:rPr lang="en-US" altLang="zh-CN" sz="5100" dirty="0">
                        <a:latin typeface="Cambria Math"/>
                      </a:rPr>
                      <m:t>−</m:t>
                    </m:r>
                    <m:r>
                      <m:rPr>
                        <m:sty m:val="p"/>
                      </m:rPr>
                      <a:rPr lang="el-GR" altLang="zh-CN" sz="5100" i="1" dirty="0" smtClean="0">
                        <a:latin typeface="Cambria Math"/>
                        <a:ea typeface="Cambria Math"/>
                      </a:rPr>
                      <m:t>λ</m:t>
                    </m:r>
                  </m:oMath>
                </a14:m>
                <a:r>
                  <a:rPr lang="zh-CN" altLang="en-US" sz="5100" dirty="0" smtClean="0"/>
                  <a:t>细棒之和。又                 </a:t>
                </a:r>
                <a:r>
                  <a:rPr lang="en-US" altLang="zh-CN" sz="5100" dirty="0" smtClean="0"/>
                  <a:t>R</a:t>
                </a:r>
              </a:p>
              <a:p>
                <a:pPr marL="0" indent="0">
                  <a:buNone/>
                </a:pPr>
                <a:r>
                  <a:rPr lang="en-US" altLang="zh-CN" sz="5100" dirty="0"/>
                  <a:t> </a:t>
                </a:r>
                <a:r>
                  <a:rPr lang="en-US" altLang="zh-CN" sz="5100" dirty="0" smtClean="0"/>
                  <a:t>        </a:t>
                </a:r>
                <a:r>
                  <a:rPr lang="zh-CN" altLang="en-US" sz="5100" dirty="0" smtClean="0"/>
                  <a:t>由于线长</a:t>
                </a:r>
                <a14:m>
                  <m:oMath xmlns:m="http://schemas.openxmlformats.org/officeDocument/2006/math">
                    <m:r>
                      <a:rPr lang="en-US" altLang="zh-CN" sz="5100" i="1">
                        <a:solidFill>
                          <a:prstClr val="black"/>
                        </a:solidFill>
                        <a:latin typeface="Cambria Math"/>
                      </a:rPr>
                      <m:t>𝑙</m:t>
                    </m:r>
                    <m:r>
                      <a:rPr lang="en-US" altLang="zh-CN" sz="5100" i="1">
                        <a:solidFill>
                          <a:prstClr val="black"/>
                        </a:solidFill>
                        <a:latin typeface="Cambria Math"/>
                      </a:rPr>
                      <m:t>≪</m:t>
                    </m:r>
                    <m:r>
                      <a:rPr lang="en-US" altLang="zh-CN" sz="5100" i="1">
                        <a:solidFill>
                          <a:prstClr val="black"/>
                        </a:solidFill>
                        <a:latin typeface="Cambria Math"/>
                      </a:rPr>
                      <m:t>𝑅</m:t>
                    </m:r>
                  </m:oMath>
                </a14:m>
                <a:r>
                  <a:rPr lang="zh-CN" altLang="en-US" sz="5100" dirty="0" smtClean="0"/>
                  <a:t>，则</a:t>
                </a:r>
                <a14:m>
                  <m:oMath xmlns:m="http://schemas.openxmlformats.org/officeDocument/2006/math">
                    <m:r>
                      <a:rPr lang="en-US" altLang="zh-CN" sz="5100" b="0" i="1" smtClean="0">
                        <a:latin typeface="Cambria Math"/>
                      </a:rPr>
                      <m:t>𝑙</m:t>
                    </m:r>
                    <m:r>
                      <a:rPr lang="zh-CN" altLang="en-US" sz="5100" b="0" i="1" smtClean="0">
                        <a:latin typeface="Cambria Math"/>
                      </a:rPr>
                      <m:t>细</m:t>
                    </m:r>
                  </m:oMath>
                </a14:m>
                <a:r>
                  <a:rPr lang="en-US" altLang="zh-CN" sz="5100" b="0" dirty="0" smtClean="0"/>
                  <a:t>                            E</a:t>
                </a:r>
              </a:p>
              <a:p>
                <a:pPr marL="0" indent="0">
                  <a:buNone/>
                </a:pPr>
                <a:r>
                  <a:rPr lang="en-US" altLang="zh-CN" sz="5100" dirty="0"/>
                  <a:t> </a:t>
                </a:r>
                <a:r>
                  <a:rPr lang="en-US" altLang="zh-CN" sz="5100" dirty="0" smtClean="0"/>
                  <a:t>        </a:t>
                </a:r>
                <a:r>
                  <a:rPr lang="zh-CN" altLang="en-US" sz="5100" dirty="0" smtClean="0"/>
                  <a:t>棒可看作是点电荷，完</a:t>
                </a:r>
                <a:endParaRPr lang="en-US" altLang="zh-CN" sz="5100" dirty="0" smtClean="0"/>
              </a:p>
              <a:p>
                <a:pPr marL="0" indent="0">
                  <a:buNone/>
                </a:pPr>
                <a:r>
                  <a:rPr lang="en-US" altLang="zh-CN" sz="5100" dirty="0"/>
                  <a:t> </a:t>
                </a:r>
                <a:r>
                  <a:rPr lang="en-US" altLang="zh-CN" sz="5100" dirty="0" smtClean="0"/>
                  <a:t>        </a:t>
                </a:r>
                <a:r>
                  <a:rPr lang="zh-CN" altLang="en-US" sz="5100" dirty="0" smtClean="0"/>
                  <a:t>整圆环在环心的场强为</a:t>
                </a:r>
                <a:endParaRPr lang="en-US" altLang="zh-CN" sz="5100" dirty="0" smtClean="0"/>
              </a:p>
              <a:p>
                <a:pPr marL="0" indent="0">
                  <a:buNone/>
                </a:pPr>
                <a:r>
                  <a:rPr lang="en-US" altLang="zh-CN" sz="5100" dirty="0"/>
                  <a:t> </a:t>
                </a:r>
                <a:r>
                  <a:rPr lang="en-US" altLang="zh-CN" sz="5100" dirty="0" smtClean="0"/>
                  <a:t>        0</a:t>
                </a:r>
                <a:r>
                  <a:rPr lang="zh-CN" altLang="en-US" sz="5100" dirty="0" smtClean="0"/>
                  <a:t>，所以圆心的场强为</a:t>
                </a:r>
                <a14:m>
                  <m:oMath xmlns:m="http://schemas.openxmlformats.org/officeDocument/2006/math">
                    <m:acc>
                      <m:accPr>
                        <m:chr m:val="⃗"/>
                        <m:ctrlPr>
                          <a:rPr lang="zh-CN" altLang="en-US" sz="5100" i="1" smtClean="0">
                            <a:latin typeface="Cambria Math"/>
                          </a:rPr>
                        </m:ctrlPr>
                      </m:accPr>
                      <m:e>
                        <m:r>
                          <a:rPr lang="en-US" altLang="zh-CN" sz="5100" b="0" i="1" smtClean="0">
                            <a:latin typeface="Cambria Math"/>
                          </a:rPr>
                          <m:t>𝐸</m:t>
                        </m:r>
                      </m:e>
                    </m:acc>
                    <m:r>
                      <a:rPr lang="en-US" altLang="zh-CN" sz="5100" b="0" i="1" smtClean="0">
                        <a:latin typeface="Cambria Math"/>
                      </a:rPr>
                      <m:t>=−</m:t>
                    </m:r>
                    <m:r>
                      <a:rPr lang="en-US" altLang="zh-CN" sz="5100" b="0" i="1" smtClean="0">
                        <a:latin typeface="Cambria Math"/>
                      </a:rPr>
                      <m:t>𝑘</m:t>
                    </m:r>
                    <m:f>
                      <m:fPr>
                        <m:ctrlPr>
                          <a:rPr lang="en-US" altLang="zh-CN" sz="5100" b="0" i="1" smtClean="0">
                            <a:latin typeface="Cambria Math"/>
                          </a:rPr>
                        </m:ctrlPr>
                      </m:fPr>
                      <m:num>
                        <m:r>
                          <a:rPr lang="zh-CN" altLang="en-US" sz="5100" b="0" i="1" smtClean="0">
                            <a:latin typeface="Cambria Math"/>
                          </a:rPr>
                          <m:t>𝜆</m:t>
                        </m:r>
                        <m:r>
                          <a:rPr lang="en-US" altLang="zh-CN" sz="5100" b="0" i="1" smtClean="0">
                            <a:latin typeface="Cambria Math"/>
                          </a:rPr>
                          <m:t>𝑙</m:t>
                        </m:r>
                      </m:num>
                      <m:den>
                        <m:sSup>
                          <m:sSupPr>
                            <m:ctrlPr>
                              <a:rPr lang="en-US" altLang="zh-CN" sz="5100" b="0" i="1" smtClean="0">
                                <a:latin typeface="Cambria Math"/>
                              </a:rPr>
                            </m:ctrlPr>
                          </m:sSupPr>
                          <m:e>
                            <m:r>
                              <a:rPr lang="en-US" altLang="zh-CN" sz="5100" b="0" i="1" smtClean="0">
                                <a:latin typeface="Cambria Math"/>
                              </a:rPr>
                              <m:t>𝑅</m:t>
                            </m:r>
                          </m:e>
                          <m:sup>
                            <m:r>
                              <a:rPr lang="en-US" altLang="zh-CN" sz="5100" b="0" i="1" smtClean="0">
                                <a:latin typeface="Cambria Math"/>
                              </a:rPr>
                              <m:t>2</m:t>
                            </m:r>
                          </m:sup>
                        </m:sSup>
                      </m:den>
                    </m:f>
                  </m:oMath>
                </a14:m>
                <a:r>
                  <a:rPr lang="en-US" altLang="zh-CN" sz="5100" dirty="0" smtClean="0"/>
                  <a:t> </a:t>
                </a:r>
                <a14:m>
                  <m:oMath xmlns:m="http://schemas.openxmlformats.org/officeDocument/2006/math">
                    <m:acc>
                      <m:accPr>
                        <m:chr m:val="⃗"/>
                        <m:ctrlPr>
                          <a:rPr lang="en-US" altLang="zh-CN" sz="5100" i="1" dirty="0" smtClean="0">
                            <a:latin typeface="Cambria Math"/>
                          </a:rPr>
                        </m:ctrlPr>
                      </m:accPr>
                      <m:e>
                        <m:r>
                          <a:rPr lang="en-US" altLang="zh-CN" sz="5100" b="0" i="1" dirty="0" smtClean="0">
                            <a:latin typeface="Cambria Math"/>
                          </a:rPr>
                          <m:t>𝑟</m:t>
                        </m:r>
                      </m:e>
                    </m:acc>
                  </m:oMath>
                </a14:m>
                <a:r>
                  <a:rPr lang="en-US" altLang="zh-CN" sz="5100" dirty="0" smtClean="0"/>
                  <a:t>        </a:t>
                </a:r>
              </a:p>
              <a:p>
                <a:pPr marL="0" indent="0">
                  <a:buNone/>
                </a:pPr>
                <a:r>
                  <a:rPr lang="en-US" altLang="zh-CN" dirty="0"/>
                  <a:t> </a:t>
                </a:r>
                <a:r>
                  <a:rPr lang="en-US" altLang="zh-CN" dirty="0" smtClean="0"/>
                  <a:t>         </a:t>
                </a:r>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80920" cy="5832648"/>
              </a:xfrm>
              <a:blipFill rotWithShape="1">
                <a:blip r:embed="rId3"/>
                <a:stretch>
                  <a:fillRect l="-1840" t="-3553"/>
                </a:stretch>
              </a:blipFill>
            </p:spPr>
            <p:txBody>
              <a:bodyPr/>
              <a:lstStyle/>
              <a:p>
                <a:r>
                  <a:rPr lang="zh-CN" altLang="en-US">
                    <a:noFill/>
                  </a:rPr>
                  <a:t> </a:t>
                </a:r>
              </a:p>
            </p:txBody>
          </p:sp>
        </mc:Fallback>
      </mc:AlternateContent>
      <p:sp>
        <p:nvSpPr>
          <p:cNvPr id="4" name="椭圆 3"/>
          <p:cNvSpPr/>
          <p:nvPr/>
        </p:nvSpPr>
        <p:spPr>
          <a:xfrm>
            <a:off x="5436096" y="2552328"/>
            <a:ext cx="1296144" cy="129614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6" name="直接箭头连接符 5"/>
          <p:cNvCxnSpPr>
            <a:endCxn id="4" idx="7"/>
          </p:cNvCxnSpPr>
          <p:nvPr/>
        </p:nvCxnSpPr>
        <p:spPr>
          <a:xfrm flipV="1">
            <a:off x="6084168" y="2742144"/>
            <a:ext cx="458256" cy="45825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8" name="直接箭头连接符 7"/>
          <p:cNvCxnSpPr/>
          <p:nvPr/>
        </p:nvCxnSpPr>
        <p:spPr>
          <a:xfrm>
            <a:off x="6084168" y="3212976"/>
            <a:ext cx="1512168"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449540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08912" cy="5760640"/>
              </a:xfrm>
            </p:spPr>
            <p:txBody>
              <a:bodyPr>
                <a:noAutofit/>
              </a:bodyPr>
              <a:lstStyle/>
              <a:p>
                <a:pPr marL="0" indent="0">
                  <a:buNone/>
                </a:pPr>
                <a:r>
                  <a:rPr lang="zh-CN" altLang="en-US" dirty="0" smtClean="0"/>
                  <a:t>例</a:t>
                </a:r>
                <a:r>
                  <a:rPr lang="en-US" altLang="zh-CN" dirty="0" smtClean="0"/>
                  <a:t>3</a:t>
                </a:r>
                <a:r>
                  <a:rPr lang="zh-CN" altLang="en-US" dirty="0" smtClean="0"/>
                  <a:t>、无限大均匀带电平面上挖一个圆孔，当圆孔轴线上离孔心为</a:t>
                </a:r>
                <a:r>
                  <a:rPr lang="en-US" altLang="zh-CN" dirty="0" smtClean="0"/>
                  <a:t>z</a:t>
                </a:r>
                <a:r>
                  <a:rPr lang="zh-CN" altLang="en-US" dirty="0" smtClean="0"/>
                  <a:t>的点场强下降为完整带电平面场强的</a:t>
                </a:r>
                <a14:m>
                  <m:oMath xmlns:m="http://schemas.openxmlformats.org/officeDocument/2006/math">
                    <m:f>
                      <m:fPr>
                        <m:ctrlPr>
                          <a:rPr lang="en-US" altLang="zh-CN" i="1" smtClean="0">
                            <a:latin typeface="Cambria Math"/>
                          </a:rPr>
                        </m:ctrlPr>
                      </m:fPr>
                      <m:num>
                        <m:r>
                          <a:rPr lang="en-US" altLang="zh-CN" b="0" i="1" smtClean="0">
                            <a:latin typeface="Cambria Math"/>
                          </a:rPr>
                          <m:t>1</m:t>
                        </m:r>
                      </m:num>
                      <m:den>
                        <m:r>
                          <a:rPr lang="en-US" altLang="zh-CN" b="0" i="1" smtClean="0">
                            <a:latin typeface="Cambria Math"/>
                          </a:rPr>
                          <m:t>2</m:t>
                        </m:r>
                      </m:den>
                    </m:f>
                    <m:r>
                      <a:rPr lang="zh-CN" altLang="en-US" b="0" i="1" smtClean="0">
                        <a:latin typeface="Cambria Math"/>
                      </a:rPr>
                      <m:t>时，问</m:t>
                    </m:r>
                  </m:oMath>
                </a14:m>
                <a:r>
                  <a:rPr lang="zh-CN" altLang="en-US" dirty="0" smtClean="0"/>
                  <a:t>所挖圆孔的半径</a:t>
                </a:r>
                <a:r>
                  <a:rPr lang="en-US" altLang="zh-CN" dirty="0" smtClean="0"/>
                  <a:t>R</a:t>
                </a:r>
                <a:r>
                  <a:rPr lang="zh-CN" altLang="en-US" dirty="0" smtClean="0"/>
                  <a:t>为多少？                                                                   </a:t>
                </a:r>
                <a:r>
                  <a:rPr lang="en-US" altLang="zh-CN" dirty="0"/>
                  <a:t>z</a:t>
                </a:r>
                <a:endParaRPr lang="en-US" altLang="zh-CN" dirty="0" smtClean="0"/>
              </a:p>
              <a:p>
                <a:pPr marL="0" indent="0">
                  <a:buNone/>
                </a:pPr>
                <a:r>
                  <a:rPr lang="zh-CN" altLang="en-US" dirty="0" smtClean="0"/>
                  <a:t>解：等效为完整平面与带异号电</a:t>
                </a:r>
                <a:endParaRPr lang="en-US" altLang="zh-CN" dirty="0" smtClean="0"/>
              </a:p>
              <a:p>
                <a:pPr marL="0" indent="0">
                  <a:buNone/>
                </a:pPr>
                <a:r>
                  <a:rPr lang="en-US" altLang="zh-CN" dirty="0"/>
                  <a:t> </a:t>
                </a:r>
                <a:r>
                  <a:rPr lang="en-US" altLang="zh-CN" dirty="0" smtClean="0"/>
                  <a:t>        </a:t>
                </a:r>
                <a:r>
                  <a:rPr lang="zh-CN" altLang="en-US" dirty="0" smtClean="0"/>
                  <a:t>荷的圆盘。</a:t>
                </a:r>
                <a:endParaRPr lang="en-US" altLang="zh-CN" dirty="0" smtClean="0"/>
              </a:p>
              <a:p>
                <a:pPr marL="0" indent="0">
                  <a:buNone/>
                </a:pPr>
                <a:r>
                  <a:rPr lang="en-US" altLang="zh-CN" dirty="0"/>
                  <a:t> </a:t>
                </a:r>
                <a:r>
                  <a:rPr lang="en-US" altLang="zh-CN" dirty="0" smtClean="0"/>
                  <a:t>        </a:t>
                </a:r>
                <a14:m>
                  <m:oMath xmlns:m="http://schemas.openxmlformats.org/officeDocument/2006/math">
                    <m:acc>
                      <m:accPr>
                        <m:chr m:val="⃗"/>
                        <m:ctrlPr>
                          <a:rPr lang="en-US" altLang="zh-CN" i="1" smtClean="0">
                            <a:latin typeface="Cambria Math"/>
                          </a:rPr>
                        </m:ctrlPr>
                      </m:accPr>
                      <m:e>
                        <m:sSub>
                          <m:sSubPr>
                            <m:ctrlPr>
                              <a:rPr lang="en-US" altLang="zh-CN" i="1" smtClean="0">
                                <a:latin typeface="Cambria Math"/>
                              </a:rPr>
                            </m:ctrlPr>
                          </m:sSubPr>
                          <m:e>
                            <m:r>
                              <a:rPr lang="en-US" altLang="zh-CN" b="0" i="1" smtClean="0">
                                <a:latin typeface="Cambria Math"/>
                              </a:rPr>
                              <m:t>𝐸</m:t>
                            </m:r>
                          </m:e>
                          <m:sub>
                            <m:r>
                              <a:rPr lang="zh-CN" altLang="en-US" b="0" i="1" smtClean="0">
                                <a:latin typeface="Cambria Math"/>
                              </a:rPr>
                              <m:t>平</m:t>
                            </m:r>
                          </m:sub>
                        </m:sSub>
                      </m:e>
                    </m:acc>
                  </m:oMath>
                </a14:m>
                <a:r>
                  <a:rPr lang="zh-CN" altLang="en-US" dirty="0" smtClean="0"/>
                  <a:t> </a:t>
                </a:r>
                <a14:m>
                  <m:oMath xmlns:m="http://schemas.openxmlformats.org/officeDocument/2006/math">
                    <m:r>
                      <a:rPr lang="en-US" altLang="zh-CN" dirty="0">
                        <a:latin typeface="Cambria Math"/>
                      </a:rPr>
                      <m:t>=</m:t>
                    </m:r>
                    <m:f>
                      <m:fPr>
                        <m:ctrlPr>
                          <a:rPr lang="en-US" altLang="zh-CN" i="1" dirty="0" smtClean="0">
                            <a:latin typeface="Cambria Math"/>
                          </a:rPr>
                        </m:ctrlPr>
                      </m:fPr>
                      <m:num>
                        <m:r>
                          <a:rPr lang="zh-CN" altLang="en-US" i="1" dirty="0" smtClean="0">
                            <a:latin typeface="Cambria Math"/>
                          </a:rPr>
                          <m:t>𝜎</m:t>
                        </m:r>
                      </m:num>
                      <m:den>
                        <m:r>
                          <a:rPr lang="en-US" altLang="zh-CN" b="0" i="1" dirty="0" smtClean="0">
                            <a:latin typeface="Cambria Math"/>
                          </a:rPr>
                          <m:t>2</m:t>
                        </m:r>
                        <m:sSub>
                          <m:sSubPr>
                            <m:ctrlPr>
                              <a:rPr lang="en-US" altLang="zh-CN" b="0" i="1" dirty="0" smtClean="0">
                                <a:latin typeface="Cambria Math"/>
                              </a:rPr>
                            </m:ctrlPr>
                          </m:sSubPr>
                          <m:e>
                            <m:r>
                              <a:rPr lang="zh-CN" altLang="en-US" b="0" i="1" dirty="0" smtClean="0">
                                <a:latin typeface="Cambria Math"/>
                              </a:rPr>
                              <m:t>𝜀</m:t>
                            </m:r>
                          </m:e>
                          <m:sub>
                            <m:r>
                              <a:rPr lang="en-US" altLang="zh-CN" b="0" i="1" dirty="0" smtClean="0">
                                <a:latin typeface="Cambria Math"/>
                              </a:rPr>
                              <m:t>0</m:t>
                            </m:r>
                          </m:sub>
                        </m:sSub>
                      </m:den>
                    </m:f>
                    <m:acc>
                      <m:accPr>
                        <m:chr m:val="⃗"/>
                        <m:ctrlPr>
                          <a:rPr lang="en-US" altLang="zh-CN" i="1" dirty="0" smtClean="0">
                            <a:latin typeface="Cambria Math"/>
                          </a:rPr>
                        </m:ctrlPr>
                      </m:accPr>
                      <m:e>
                        <m:r>
                          <a:rPr lang="en-US" altLang="zh-CN" b="0" i="1" dirty="0" smtClean="0">
                            <a:latin typeface="Cambria Math"/>
                          </a:rPr>
                          <m:t>𝑛</m:t>
                        </m:r>
                      </m:e>
                    </m:acc>
                    <m:r>
                      <a:rPr lang="en-US" altLang="zh-CN" b="0" i="0" dirty="0" smtClean="0">
                        <a:latin typeface="Cambria Math"/>
                      </a:rPr>
                      <m:t>,</m:t>
                    </m:r>
                  </m:oMath>
                </a14:m>
                <a:endParaRPr lang="en-US" altLang="zh-CN" b="0" i="0" dirty="0" smtClean="0">
                  <a:latin typeface="Cambria Math"/>
                </a:endParaRPr>
              </a:p>
              <a:p>
                <a:pPr marL="0" indent="0">
                  <a:buNone/>
                </a:pPr>
                <a:r>
                  <a:rPr lang="en-US" altLang="zh-CN" b="0" dirty="0" smtClean="0"/>
                  <a:t>         </a:t>
                </a:r>
                <a14:m>
                  <m:oMath xmlns:m="http://schemas.openxmlformats.org/officeDocument/2006/math">
                    <m:acc>
                      <m:accPr>
                        <m:chr m:val="⃗"/>
                        <m:ctrlPr>
                          <a:rPr lang="en-US" altLang="zh-CN" b="0" i="1" dirty="0" smtClean="0">
                            <a:latin typeface="Cambria Math"/>
                          </a:rPr>
                        </m:ctrlPr>
                      </m:accPr>
                      <m:e>
                        <m:sSub>
                          <m:sSubPr>
                            <m:ctrlPr>
                              <a:rPr lang="en-US" altLang="zh-CN" b="0" i="1" dirty="0" smtClean="0">
                                <a:latin typeface="Cambria Math"/>
                              </a:rPr>
                            </m:ctrlPr>
                          </m:sSubPr>
                          <m:e>
                            <m:r>
                              <a:rPr lang="en-US" altLang="zh-CN" b="0" i="1" dirty="0" smtClean="0">
                                <a:latin typeface="Cambria Math"/>
                              </a:rPr>
                              <m:t>𝐸</m:t>
                            </m:r>
                          </m:e>
                          <m:sub>
                            <m:r>
                              <a:rPr lang="zh-CN" altLang="en-US" b="0" i="1" dirty="0" smtClean="0">
                                <a:latin typeface="Cambria Math"/>
                              </a:rPr>
                              <m:t>盘</m:t>
                            </m:r>
                          </m:sub>
                        </m:sSub>
                      </m:e>
                    </m:acc>
                    <m:r>
                      <a:rPr lang="en-US" altLang="zh-CN" b="0" i="1" dirty="0" smtClean="0">
                        <a:latin typeface="Cambria Math"/>
                      </a:rPr>
                      <m:t>=</m:t>
                    </m:r>
                    <m:f>
                      <m:fPr>
                        <m:ctrlPr>
                          <a:rPr lang="en-US" altLang="zh-CN" b="0" i="1" dirty="0" smtClean="0">
                            <a:latin typeface="Cambria Math"/>
                          </a:rPr>
                        </m:ctrlPr>
                      </m:fPr>
                      <m:num>
                        <m:r>
                          <a:rPr lang="en-US" altLang="zh-CN" b="0" i="1" dirty="0" smtClean="0">
                            <a:latin typeface="Cambria Math"/>
                          </a:rPr>
                          <m:t>−</m:t>
                        </m:r>
                        <m:r>
                          <a:rPr lang="zh-CN" altLang="en-US" b="0" i="1" dirty="0" smtClean="0">
                            <a:latin typeface="Cambria Math"/>
                          </a:rPr>
                          <m:t>𝜎</m:t>
                        </m:r>
                      </m:num>
                      <m:den>
                        <m:r>
                          <a:rPr lang="en-US" altLang="zh-CN" b="0" i="1" dirty="0" smtClean="0">
                            <a:latin typeface="Cambria Math"/>
                          </a:rPr>
                          <m:t>2</m:t>
                        </m:r>
                        <m:sSub>
                          <m:sSubPr>
                            <m:ctrlPr>
                              <a:rPr lang="en-US" altLang="zh-CN" b="0" i="1" dirty="0" smtClean="0">
                                <a:latin typeface="Cambria Math"/>
                              </a:rPr>
                            </m:ctrlPr>
                          </m:sSubPr>
                          <m:e>
                            <m:r>
                              <a:rPr lang="zh-CN" altLang="en-US" b="0" i="1" dirty="0" smtClean="0">
                                <a:latin typeface="Cambria Math"/>
                              </a:rPr>
                              <m:t>𝜀</m:t>
                            </m:r>
                          </m:e>
                          <m:sub>
                            <m:r>
                              <a:rPr lang="en-US" altLang="zh-CN" b="0" i="1" dirty="0" smtClean="0">
                                <a:latin typeface="Cambria Math"/>
                              </a:rPr>
                              <m:t>0</m:t>
                            </m:r>
                          </m:sub>
                        </m:sSub>
                      </m:den>
                    </m:f>
                    <m:r>
                      <a:rPr lang="en-US" altLang="zh-CN" b="0" i="1" dirty="0" smtClean="0">
                        <a:latin typeface="Cambria Math"/>
                      </a:rPr>
                      <m:t>(1−</m:t>
                    </m:r>
                    <m:f>
                      <m:fPr>
                        <m:ctrlPr>
                          <a:rPr lang="en-US" altLang="zh-CN" b="0" i="1" dirty="0" smtClean="0">
                            <a:latin typeface="Cambria Math"/>
                          </a:rPr>
                        </m:ctrlPr>
                      </m:fPr>
                      <m:num>
                        <m:r>
                          <a:rPr lang="en-US" altLang="zh-CN" b="0" i="1" dirty="0" smtClean="0">
                            <a:latin typeface="Cambria Math"/>
                          </a:rPr>
                          <m:t>𝑧</m:t>
                        </m:r>
                      </m:num>
                      <m:den>
                        <m:rad>
                          <m:radPr>
                            <m:degHide m:val="on"/>
                            <m:ctrlPr>
                              <a:rPr lang="en-US" altLang="zh-CN" b="0" i="1" dirty="0" smtClean="0">
                                <a:latin typeface="Cambria Math"/>
                              </a:rPr>
                            </m:ctrlPr>
                          </m:radPr>
                          <m:deg/>
                          <m:e>
                            <m:sSup>
                              <m:sSupPr>
                                <m:ctrlPr>
                                  <a:rPr lang="en-US" altLang="zh-CN" b="0" i="1" dirty="0" smtClean="0">
                                    <a:latin typeface="Cambria Math"/>
                                  </a:rPr>
                                </m:ctrlPr>
                              </m:sSupPr>
                              <m:e>
                                <m:r>
                                  <a:rPr lang="en-US" altLang="zh-CN" b="0" i="1" dirty="0" smtClean="0">
                                    <a:latin typeface="Cambria Math"/>
                                  </a:rPr>
                                  <m:t>𝑅</m:t>
                                </m:r>
                              </m:e>
                              <m:sup>
                                <m:r>
                                  <a:rPr lang="en-US" altLang="zh-CN" b="0" i="1" dirty="0" smtClean="0">
                                    <a:latin typeface="Cambria Math"/>
                                  </a:rPr>
                                  <m:t>2</m:t>
                                </m:r>
                              </m:sup>
                            </m:sSup>
                            <m:r>
                              <a:rPr lang="en-US" altLang="zh-CN" b="0" i="1" dirty="0" smtClean="0">
                                <a:latin typeface="Cambria Math"/>
                              </a:rPr>
                              <m:t>+</m:t>
                            </m:r>
                            <m:sSup>
                              <m:sSupPr>
                                <m:ctrlPr>
                                  <a:rPr lang="en-US" altLang="zh-CN" b="0" i="1" dirty="0" smtClean="0">
                                    <a:latin typeface="Cambria Math"/>
                                  </a:rPr>
                                </m:ctrlPr>
                              </m:sSupPr>
                              <m:e>
                                <m:r>
                                  <a:rPr lang="en-US" altLang="zh-CN" b="0" i="1" dirty="0" smtClean="0">
                                    <a:latin typeface="Cambria Math"/>
                                  </a:rPr>
                                  <m:t>𝑧</m:t>
                                </m:r>
                              </m:e>
                              <m:sup>
                                <m:r>
                                  <a:rPr lang="en-US" altLang="zh-CN" b="0" i="1" dirty="0" smtClean="0">
                                    <a:latin typeface="Cambria Math"/>
                                  </a:rPr>
                                  <m:t>2</m:t>
                                </m:r>
                              </m:sup>
                            </m:sSup>
                          </m:e>
                        </m:rad>
                      </m:den>
                    </m:f>
                    <m:r>
                      <a:rPr lang="en-US" altLang="zh-CN" b="0" i="1" dirty="0" smtClean="0">
                        <a:latin typeface="Cambria Math"/>
                      </a:rPr>
                      <m:t>)</m:t>
                    </m:r>
                    <m:acc>
                      <m:accPr>
                        <m:chr m:val="⃗"/>
                        <m:ctrlPr>
                          <a:rPr lang="zh-CN" altLang="en-US" b="0" i="1" dirty="0" smtClean="0">
                            <a:latin typeface="Cambria Math"/>
                          </a:rPr>
                        </m:ctrlPr>
                      </m:accPr>
                      <m:e>
                        <m:r>
                          <a:rPr lang="en-US" altLang="zh-CN" b="0" i="1" dirty="0" smtClean="0">
                            <a:latin typeface="Cambria Math"/>
                          </a:rPr>
                          <m:t>𝑛</m:t>
                        </m:r>
                      </m:e>
                    </m:acc>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08912" cy="5760640"/>
              </a:xfrm>
              <a:blipFill rotWithShape="1">
                <a:blip r:embed="rId3"/>
                <a:stretch>
                  <a:fillRect l="-1856" t="-1905" r="-965"/>
                </a:stretch>
              </a:blipFill>
            </p:spPr>
            <p:txBody>
              <a:bodyPr/>
              <a:lstStyle/>
              <a:p>
                <a:r>
                  <a:rPr lang="zh-CN" altLang="en-US">
                    <a:noFill/>
                  </a:rPr>
                  <a:t> </a:t>
                </a:r>
              </a:p>
            </p:txBody>
          </p:sp>
        </mc:Fallback>
      </mc:AlternateContent>
      <p:sp>
        <p:nvSpPr>
          <p:cNvPr id="6" name="平行四边形 5"/>
          <p:cNvSpPr/>
          <p:nvPr/>
        </p:nvSpPr>
        <p:spPr>
          <a:xfrm>
            <a:off x="6084168" y="3645024"/>
            <a:ext cx="2016224" cy="864096"/>
          </a:xfrm>
          <a:prstGeom prst="parallelogram">
            <a:avLst>
              <a:gd name="adj" fmla="val 5093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椭圆 6"/>
          <p:cNvSpPr/>
          <p:nvPr/>
        </p:nvSpPr>
        <p:spPr>
          <a:xfrm>
            <a:off x="6660232" y="3789040"/>
            <a:ext cx="864096" cy="5760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9" name="直接箭头连接符 8"/>
          <p:cNvCxnSpPr>
            <a:endCxn id="7" idx="3"/>
          </p:cNvCxnSpPr>
          <p:nvPr/>
        </p:nvCxnSpPr>
        <p:spPr>
          <a:xfrm flipH="1">
            <a:off x="6786776" y="4077072"/>
            <a:ext cx="305504" cy="20366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1" name="直接箭头连接符 10"/>
          <p:cNvCxnSpPr/>
          <p:nvPr/>
        </p:nvCxnSpPr>
        <p:spPr>
          <a:xfrm flipV="1">
            <a:off x="7092280" y="2636912"/>
            <a:ext cx="0" cy="144016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2190478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4" y="764704"/>
                <a:ext cx="8280920" cy="5832648"/>
              </a:xfrm>
            </p:spPr>
            <p:txBody>
              <a:bodyPr/>
              <a:lstStyle/>
              <a:p>
                <a:pPr marL="0" indent="0">
                  <a:buNone/>
                </a:pPr>
                <a14:m>
                  <m:oMathPara xmlns:m="http://schemas.openxmlformats.org/officeDocument/2006/math">
                    <m:oMathParaPr>
                      <m:jc m:val="left"/>
                    </m:oMathParaPr>
                    <m:oMath xmlns:m="http://schemas.openxmlformats.org/officeDocument/2006/math">
                      <m:sSub>
                        <m:sSubPr>
                          <m:ctrlPr>
                            <a:rPr lang="en-US" altLang="zh-CN" i="1" smtClean="0">
                              <a:latin typeface="Cambria Math"/>
                            </a:rPr>
                          </m:ctrlPr>
                        </m:sSubPr>
                        <m:e>
                          <m:r>
                            <a:rPr lang="en-US" altLang="zh-CN" b="0" i="1" smtClean="0">
                              <a:latin typeface="Cambria Math"/>
                            </a:rPr>
                            <m:t>𝐸</m:t>
                          </m:r>
                        </m:e>
                        <m:sub>
                          <m:r>
                            <a:rPr lang="zh-CN" altLang="en-US" b="0" i="1" smtClean="0">
                              <a:latin typeface="Cambria Math"/>
                            </a:rPr>
                            <m:t>平</m:t>
                          </m:r>
                        </m:sub>
                      </m:sSub>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𝐸</m:t>
                          </m:r>
                        </m:e>
                        <m:sub>
                          <m:r>
                            <a:rPr lang="zh-CN" altLang="en-US" b="0" i="1" smtClean="0">
                              <a:latin typeface="Cambria Math"/>
                            </a:rPr>
                            <m:t>盘</m:t>
                          </m:r>
                        </m:sub>
                      </m:sSub>
                      <m:r>
                        <a:rPr lang="en-US" altLang="zh-CN" b="0" i="1" smtClean="0">
                          <a:latin typeface="Cambria Math"/>
                        </a:rPr>
                        <m:t>=</m:t>
                      </m:r>
                      <m:f>
                        <m:fPr>
                          <m:ctrlPr>
                            <a:rPr lang="en-US" altLang="zh-CN" b="0" i="1" smtClean="0">
                              <a:latin typeface="Cambria Math"/>
                            </a:rPr>
                          </m:ctrlPr>
                        </m:fPr>
                        <m:num>
                          <m:r>
                            <a:rPr lang="en-US" altLang="zh-CN" b="0" i="1" smtClean="0">
                              <a:latin typeface="Cambria Math"/>
                            </a:rPr>
                            <m:t>1</m:t>
                          </m:r>
                        </m:num>
                        <m:den>
                          <m:r>
                            <a:rPr lang="en-US" altLang="zh-CN" b="0" i="1" smtClean="0">
                              <a:latin typeface="Cambria Math"/>
                            </a:rPr>
                            <m:t>2</m:t>
                          </m:r>
                        </m:den>
                      </m:f>
                      <m:sSub>
                        <m:sSubPr>
                          <m:ctrlPr>
                            <a:rPr lang="en-US" altLang="zh-CN" b="0" i="1" smtClean="0">
                              <a:latin typeface="Cambria Math"/>
                            </a:rPr>
                          </m:ctrlPr>
                        </m:sSubPr>
                        <m:e>
                          <m:r>
                            <a:rPr lang="en-US" altLang="zh-CN" b="0" i="1" smtClean="0">
                              <a:latin typeface="Cambria Math"/>
                            </a:rPr>
                            <m:t>𝐸</m:t>
                          </m:r>
                        </m:e>
                        <m:sub>
                          <m:r>
                            <a:rPr lang="zh-CN" altLang="en-US" b="0" i="1" smtClean="0">
                              <a:latin typeface="Cambria Math"/>
                            </a:rPr>
                            <m:t>平</m:t>
                          </m:r>
                        </m:sub>
                      </m:sSub>
                    </m:oMath>
                  </m:oMathPara>
                </a14:m>
                <a:endParaRPr lang="en-US" altLang="zh-CN" dirty="0" smtClean="0"/>
              </a:p>
              <a:p>
                <a:pPr marL="0" indent="0">
                  <a:buNone/>
                </a:pPr>
                <a14:m>
                  <m:oMathPara xmlns:m="http://schemas.openxmlformats.org/officeDocument/2006/math">
                    <m:oMathParaPr>
                      <m:jc m:val="left"/>
                    </m:oMathParaPr>
                    <m:oMath xmlns:m="http://schemas.openxmlformats.org/officeDocument/2006/math">
                      <m:f>
                        <m:fPr>
                          <m:ctrlPr>
                            <a:rPr lang="en-US" altLang="zh-CN" i="1" dirty="0">
                              <a:latin typeface="Cambria Math"/>
                            </a:rPr>
                          </m:ctrlPr>
                        </m:fPr>
                        <m:num>
                          <m:r>
                            <a:rPr lang="en-US" altLang="zh-CN" i="1" dirty="0">
                              <a:latin typeface="Cambria Math"/>
                            </a:rPr>
                            <m:t>−</m:t>
                          </m:r>
                          <m:r>
                            <a:rPr lang="zh-CN" altLang="en-US" i="1" dirty="0">
                              <a:latin typeface="Cambria Math"/>
                            </a:rPr>
                            <m:t>𝜎</m:t>
                          </m:r>
                        </m:num>
                        <m:den>
                          <m:r>
                            <a:rPr lang="en-US" altLang="zh-CN" i="1" dirty="0">
                              <a:latin typeface="Cambria Math"/>
                            </a:rPr>
                            <m:t>2</m:t>
                          </m:r>
                          <m:sSub>
                            <m:sSubPr>
                              <m:ctrlPr>
                                <a:rPr lang="en-US" altLang="zh-CN" i="1" dirty="0">
                                  <a:latin typeface="Cambria Math"/>
                                </a:rPr>
                              </m:ctrlPr>
                            </m:sSubPr>
                            <m:e>
                              <m:r>
                                <a:rPr lang="zh-CN" altLang="en-US" i="1" dirty="0">
                                  <a:latin typeface="Cambria Math"/>
                                </a:rPr>
                                <m:t>𝜀</m:t>
                              </m:r>
                            </m:e>
                            <m:sub>
                              <m:r>
                                <a:rPr lang="en-US" altLang="zh-CN" i="1" dirty="0">
                                  <a:latin typeface="Cambria Math"/>
                                </a:rPr>
                                <m:t>0</m:t>
                              </m:r>
                            </m:sub>
                          </m:sSub>
                        </m:den>
                      </m:f>
                      <m:d>
                        <m:dPr>
                          <m:ctrlPr>
                            <a:rPr lang="en-US" altLang="zh-CN" i="1" dirty="0">
                              <a:latin typeface="Cambria Math"/>
                            </a:rPr>
                          </m:ctrlPr>
                        </m:dPr>
                        <m:e>
                          <m:r>
                            <a:rPr lang="en-US" altLang="zh-CN" i="1" dirty="0">
                              <a:latin typeface="Cambria Math"/>
                            </a:rPr>
                            <m:t>1−</m:t>
                          </m:r>
                          <m:f>
                            <m:fPr>
                              <m:ctrlPr>
                                <a:rPr lang="en-US" altLang="zh-CN" i="1" dirty="0">
                                  <a:latin typeface="Cambria Math"/>
                                </a:rPr>
                              </m:ctrlPr>
                            </m:fPr>
                            <m:num>
                              <m:r>
                                <a:rPr lang="en-US" altLang="zh-CN" i="1" dirty="0">
                                  <a:latin typeface="Cambria Math"/>
                                </a:rPr>
                                <m:t>𝑧</m:t>
                              </m:r>
                            </m:num>
                            <m:den>
                              <m:rad>
                                <m:radPr>
                                  <m:degHide m:val="on"/>
                                  <m:ctrlPr>
                                    <a:rPr lang="en-US" altLang="zh-CN" i="1" dirty="0">
                                      <a:latin typeface="Cambria Math"/>
                                    </a:rPr>
                                  </m:ctrlPr>
                                </m:radPr>
                                <m:deg/>
                                <m:e>
                                  <m:sSup>
                                    <m:sSupPr>
                                      <m:ctrlPr>
                                        <a:rPr lang="en-US" altLang="zh-CN" i="1" dirty="0">
                                          <a:latin typeface="Cambria Math"/>
                                        </a:rPr>
                                      </m:ctrlPr>
                                    </m:sSupPr>
                                    <m:e>
                                      <m:r>
                                        <a:rPr lang="en-US" altLang="zh-CN" i="1" dirty="0">
                                          <a:latin typeface="Cambria Math"/>
                                        </a:rPr>
                                        <m:t>𝑅</m:t>
                                      </m:r>
                                    </m:e>
                                    <m:sup>
                                      <m:r>
                                        <a:rPr lang="en-US" altLang="zh-CN" i="1" dirty="0">
                                          <a:latin typeface="Cambria Math"/>
                                        </a:rPr>
                                        <m:t>2</m:t>
                                      </m:r>
                                    </m:sup>
                                  </m:sSup>
                                  <m:r>
                                    <a:rPr lang="en-US" altLang="zh-CN" i="1" dirty="0">
                                      <a:latin typeface="Cambria Math"/>
                                    </a:rPr>
                                    <m:t>+</m:t>
                                  </m:r>
                                  <m:sSup>
                                    <m:sSupPr>
                                      <m:ctrlPr>
                                        <a:rPr lang="en-US" altLang="zh-CN" i="1" dirty="0">
                                          <a:latin typeface="Cambria Math"/>
                                        </a:rPr>
                                      </m:ctrlPr>
                                    </m:sSupPr>
                                    <m:e>
                                      <m:r>
                                        <a:rPr lang="en-US" altLang="zh-CN" i="1" dirty="0">
                                          <a:latin typeface="Cambria Math"/>
                                        </a:rPr>
                                        <m:t>𝑧</m:t>
                                      </m:r>
                                    </m:e>
                                    <m:sup>
                                      <m:r>
                                        <a:rPr lang="en-US" altLang="zh-CN" i="1" dirty="0">
                                          <a:latin typeface="Cambria Math"/>
                                        </a:rPr>
                                        <m:t>2</m:t>
                                      </m:r>
                                    </m:sup>
                                  </m:sSup>
                                </m:e>
                              </m:rad>
                            </m:den>
                          </m:f>
                        </m:e>
                      </m:d>
                      <m:acc>
                        <m:accPr>
                          <m:chr m:val="⃗"/>
                          <m:ctrlPr>
                            <a:rPr lang="zh-CN" altLang="en-US" i="1" dirty="0">
                              <a:latin typeface="Cambria Math"/>
                            </a:rPr>
                          </m:ctrlPr>
                        </m:accPr>
                        <m:e>
                          <m:r>
                            <a:rPr lang="en-US" altLang="zh-CN" i="1" dirty="0">
                              <a:latin typeface="Cambria Math"/>
                            </a:rPr>
                            <m:t>𝑛</m:t>
                          </m:r>
                        </m:e>
                      </m:acc>
                      <m:r>
                        <a:rPr lang="en-US" altLang="zh-CN" b="0" i="1" dirty="0" smtClean="0">
                          <a:latin typeface="Cambria Math"/>
                        </a:rPr>
                        <m:t>+</m:t>
                      </m:r>
                      <m:f>
                        <m:fPr>
                          <m:ctrlPr>
                            <a:rPr lang="en-US" altLang="zh-CN" i="1" dirty="0">
                              <a:solidFill>
                                <a:prstClr val="black"/>
                              </a:solidFill>
                              <a:latin typeface="Cambria Math"/>
                            </a:rPr>
                          </m:ctrlPr>
                        </m:fPr>
                        <m:num>
                          <m:r>
                            <a:rPr lang="zh-CN" altLang="en-US" i="1" dirty="0">
                              <a:solidFill>
                                <a:prstClr val="black"/>
                              </a:solidFill>
                              <a:latin typeface="Cambria Math"/>
                            </a:rPr>
                            <m:t>𝜎</m:t>
                          </m:r>
                        </m:num>
                        <m:den>
                          <m:r>
                            <a:rPr lang="en-US" altLang="zh-CN" i="1" dirty="0">
                              <a:solidFill>
                                <a:prstClr val="black"/>
                              </a:solidFill>
                              <a:latin typeface="Cambria Math"/>
                            </a:rPr>
                            <m:t>2</m:t>
                          </m:r>
                          <m:sSub>
                            <m:sSubPr>
                              <m:ctrlPr>
                                <a:rPr lang="en-US" altLang="zh-CN" i="1" dirty="0">
                                  <a:solidFill>
                                    <a:prstClr val="black"/>
                                  </a:solidFill>
                                  <a:latin typeface="Cambria Math"/>
                                </a:rPr>
                              </m:ctrlPr>
                            </m:sSubPr>
                            <m:e>
                              <m:r>
                                <a:rPr lang="zh-CN" altLang="en-US" i="1" dirty="0">
                                  <a:solidFill>
                                    <a:prstClr val="black"/>
                                  </a:solidFill>
                                  <a:latin typeface="Cambria Math"/>
                                </a:rPr>
                                <m:t>𝜀</m:t>
                              </m:r>
                            </m:e>
                            <m:sub>
                              <m:r>
                                <a:rPr lang="en-US" altLang="zh-CN" i="1" dirty="0">
                                  <a:solidFill>
                                    <a:prstClr val="black"/>
                                  </a:solidFill>
                                  <a:latin typeface="Cambria Math"/>
                                </a:rPr>
                                <m:t>0</m:t>
                              </m:r>
                            </m:sub>
                          </m:sSub>
                        </m:den>
                      </m:f>
                      <m:acc>
                        <m:accPr>
                          <m:chr m:val="⃗"/>
                          <m:ctrlPr>
                            <a:rPr lang="en-US" altLang="zh-CN" i="1" dirty="0">
                              <a:solidFill>
                                <a:prstClr val="black"/>
                              </a:solidFill>
                              <a:latin typeface="Cambria Math"/>
                            </a:rPr>
                          </m:ctrlPr>
                        </m:accPr>
                        <m:e>
                          <m:r>
                            <a:rPr lang="en-US" altLang="zh-CN" i="1" dirty="0">
                              <a:solidFill>
                                <a:prstClr val="black"/>
                              </a:solidFill>
                              <a:latin typeface="Cambria Math"/>
                            </a:rPr>
                            <m:t>𝑛</m:t>
                          </m:r>
                        </m:e>
                      </m:acc>
                      <m:r>
                        <a:rPr lang="en-US" altLang="zh-CN" b="0" i="1" dirty="0" smtClean="0">
                          <a:solidFill>
                            <a:prstClr val="black"/>
                          </a:solidFill>
                          <a:latin typeface="Cambria Math"/>
                        </a:rPr>
                        <m:t>=</m:t>
                      </m:r>
                      <m:f>
                        <m:fPr>
                          <m:ctrlPr>
                            <a:rPr lang="en-US" altLang="zh-CN" b="0" i="1" dirty="0" smtClean="0">
                              <a:solidFill>
                                <a:prstClr val="black"/>
                              </a:solidFill>
                              <a:latin typeface="Cambria Math"/>
                            </a:rPr>
                          </m:ctrlPr>
                        </m:fPr>
                        <m:num>
                          <m:r>
                            <a:rPr lang="en-US" altLang="zh-CN" b="0" i="1" dirty="0" smtClean="0">
                              <a:solidFill>
                                <a:prstClr val="black"/>
                              </a:solidFill>
                              <a:latin typeface="Cambria Math"/>
                            </a:rPr>
                            <m:t>1</m:t>
                          </m:r>
                        </m:num>
                        <m:den>
                          <m:r>
                            <a:rPr lang="en-US" altLang="zh-CN" b="0" i="1" dirty="0" smtClean="0">
                              <a:solidFill>
                                <a:prstClr val="black"/>
                              </a:solidFill>
                              <a:latin typeface="Cambria Math"/>
                            </a:rPr>
                            <m:t>2</m:t>
                          </m:r>
                        </m:den>
                      </m:f>
                      <m:r>
                        <a:rPr lang="en-US" altLang="zh-CN" b="0" i="1" dirty="0" smtClean="0">
                          <a:solidFill>
                            <a:prstClr val="black"/>
                          </a:solidFill>
                          <a:latin typeface="Cambria Math"/>
                          <a:ea typeface="Cambria Math"/>
                        </a:rPr>
                        <m:t>⋅</m:t>
                      </m:r>
                      <m:f>
                        <m:fPr>
                          <m:ctrlPr>
                            <a:rPr lang="en-US" altLang="zh-CN" b="0" i="1" dirty="0" smtClean="0">
                              <a:solidFill>
                                <a:prstClr val="black"/>
                              </a:solidFill>
                              <a:latin typeface="Cambria Math"/>
                            </a:rPr>
                          </m:ctrlPr>
                        </m:fPr>
                        <m:num>
                          <m:r>
                            <a:rPr lang="zh-CN" altLang="en-US" b="0" i="1" dirty="0" smtClean="0">
                              <a:solidFill>
                                <a:prstClr val="black"/>
                              </a:solidFill>
                              <a:latin typeface="Cambria Math"/>
                            </a:rPr>
                            <m:t>𝜎</m:t>
                          </m:r>
                        </m:num>
                        <m:den>
                          <m:r>
                            <a:rPr lang="en-US" altLang="zh-CN" b="0" i="1" dirty="0" smtClean="0">
                              <a:solidFill>
                                <a:prstClr val="black"/>
                              </a:solidFill>
                              <a:latin typeface="Cambria Math"/>
                            </a:rPr>
                            <m:t>2</m:t>
                          </m:r>
                          <m:sSub>
                            <m:sSubPr>
                              <m:ctrlPr>
                                <a:rPr lang="en-US" altLang="zh-CN" b="0" i="1" dirty="0" smtClean="0">
                                  <a:solidFill>
                                    <a:prstClr val="black"/>
                                  </a:solidFill>
                                  <a:latin typeface="Cambria Math"/>
                                </a:rPr>
                              </m:ctrlPr>
                            </m:sSubPr>
                            <m:e>
                              <m:r>
                                <a:rPr lang="zh-CN" altLang="en-US" b="0" i="1" dirty="0" smtClean="0">
                                  <a:solidFill>
                                    <a:prstClr val="black"/>
                                  </a:solidFill>
                                  <a:latin typeface="Cambria Math"/>
                                </a:rPr>
                                <m:t>𝜀</m:t>
                              </m:r>
                            </m:e>
                            <m:sub>
                              <m:r>
                                <a:rPr lang="en-US" altLang="zh-CN" b="0" i="1" dirty="0" smtClean="0">
                                  <a:solidFill>
                                    <a:prstClr val="black"/>
                                  </a:solidFill>
                                  <a:latin typeface="Cambria Math"/>
                                </a:rPr>
                                <m:t>0</m:t>
                              </m:r>
                            </m:sub>
                          </m:sSub>
                        </m:den>
                      </m:f>
                    </m:oMath>
                  </m:oMathPara>
                </a14:m>
                <a:endParaRPr lang="en-US" altLang="zh-CN" dirty="0" smtClean="0"/>
              </a:p>
              <a:p>
                <a:pPr marL="0" indent="0">
                  <a:buNone/>
                </a:pPr>
                <a:r>
                  <a:rPr lang="zh-CN" altLang="en-US" dirty="0" smtClean="0"/>
                  <a:t>可以推出</a:t>
                </a:r>
                <a14:m>
                  <m:oMath xmlns:m="http://schemas.openxmlformats.org/officeDocument/2006/math">
                    <m:r>
                      <a:rPr lang="en-US" altLang="zh-CN" b="0" i="1" smtClean="0">
                        <a:latin typeface="Cambria Math"/>
                      </a:rPr>
                      <m:t>𝑅</m:t>
                    </m:r>
                    <m:r>
                      <a:rPr lang="en-US" altLang="zh-CN" b="0" i="1" smtClean="0">
                        <a:latin typeface="Cambria Math"/>
                      </a:rPr>
                      <m:t>=</m:t>
                    </m:r>
                    <m:rad>
                      <m:radPr>
                        <m:degHide m:val="on"/>
                        <m:ctrlPr>
                          <a:rPr lang="en-US" altLang="zh-CN" b="0" i="1" smtClean="0">
                            <a:latin typeface="Cambria Math"/>
                          </a:rPr>
                        </m:ctrlPr>
                      </m:radPr>
                      <m:deg/>
                      <m:e>
                        <m:r>
                          <a:rPr lang="en-US" altLang="zh-CN" b="0" i="1" smtClean="0">
                            <a:latin typeface="Cambria Math"/>
                          </a:rPr>
                          <m:t>3</m:t>
                        </m:r>
                      </m:e>
                    </m:rad>
                    <m:r>
                      <m:rPr>
                        <m:sty m:val="p"/>
                      </m:rPr>
                      <a:rPr lang="en-US" altLang="zh-CN" b="0" i="0" smtClean="0">
                        <a:latin typeface="Cambria Math"/>
                      </a:rPr>
                      <m:t>z</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4" y="764704"/>
                <a:ext cx="8280920" cy="5832648"/>
              </a:xfrm>
              <a:blipFill rotWithShape="1">
                <a:blip r:embed="rId3"/>
                <a:stretch>
                  <a:fillRect l="-19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827040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8" name="灯片编号占位符 3"/>
          <p:cNvSpPr>
            <a:spLocks noGrp="1"/>
          </p:cNvSpPr>
          <p:nvPr>
            <p:ph type="sldNum" sz="quarter" idx="12"/>
          </p:nvPr>
        </p:nvSpPr>
        <p:spPr/>
        <p:txBody>
          <a:bodyPr/>
          <a:lstStyle/>
          <a:p>
            <a:fld id="{9ADE6371-1491-4084-B869-BCA3A9E34FC0}" type="slidenum">
              <a:rPr lang="en-US" altLang="zh-CN">
                <a:solidFill>
                  <a:srgbClr val="000000"/>
                </a:solidFill>
              </a:rPr>
              <a:pPr/>
              <a:t>5</a:t>
            </a:fld>
            <a:endParaRPr lang="en-US" altLang="zh-CN">
              <a:solidFill>
                <a:srgbClr val="000000"/>
              </a:solidFill>
            </a:endParaRPr>
          </a:p>
        </p:txBody>
      </p:sp>
      <p:sp>
        <p:nvSpPr>
          <p:cNvPr id="6150" name="Text Box 6"/>
          <p:cNvSpPr txBox="1">
            <a:spLocks noChangeArrowheads="1"/>
          </p:cNvSpPr>
          <p:nvPr/>
        </p:nvSpPr>
        <p:spPr bwMode="auto">
          <a:xfrm>
            <a:off x="234082" y="188640"/>
            <a:ext cx="28257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kumimoji="1" lang="zh-CN" altLang="en-US" sz="3200" dirty="0" smtClean="0"/>
              <a:t>对于闭合环路：</a:t>
            </a:r>
            <a:endParaRPr kumimoji="1" lang="zh-CN" altLang="en-US" sz="3200" dirty="0"/>
          </a:p>
        </p:txBody>
      </p:sp>
      <p:grpSp>
        <p:nvGrpSpPr>
          <p:cNvPr id="6184" name="Group 40"/>
          <p:cNvGrpSpPr>
            <a:grpSpLocks/>
          </p:cNvGrpSpPr>
          <p:nvPr/>
        </p:nvGrpSpPr>
        <p:grpSpPr bwMode="auto">
          <a:xfrm>
            <a:off x="3120174" y="352449"/>
            <a:ext cx="4464050" cy="1276351"/>
            <a:chOff x="2080" y="1308"/>
            <a:chExt cx="2812" cy="804"/>
          </a:xfrm>
        </p:grpSpPr>
        <p:graphicFrame>
          <p:nvGraphicFramePr>
            <p:cNvPr id="6152" name="Object 8"/>
            <p:cNvGraphicFramePr>
              <a:graphicFrameLocks noChangeAspect="1"/>
            </p:cNvGraphicFramePr>
            <p:nvPr>
              <p:extLst>
                <p:ext uri="{D42A27DB-BD31-4B8C-83A1-F6EECF244321}">
                  <p14:modId xmlns:p14="http://schemas.microsoft.com/office/powerpoint/2010/main" val="2055938299"/>
                </p:ext>
              </p:extLst>
            </p:nvPr>
          </p:nvGraphicFramePr>
          <p:xfrm>
            <a:off x="2083" y="1308"/>
            <a:ext cx="2809" cy="557"/>
          </p:xfrm>
          <a:graphic>
            <a:graphicData uri="http://schemas.openxmlformats.org/presentationml/2006/ole">
              <mc:AlternateContent xmlns:mc="http://schemas.openxmlformats.org/markup-compatibility/2006">
                <mc:Choice xmlns:v="urn:schemas-microsoft-com:vml" Requires="v">
                  <p:oleObj spid="_x0000_s26847" name="Equation" r:id="rId4" imgW="1384200" imgH="355320" progId="Equation.DSMT4">
                    <p:embed/>
                  </p:oleObj>
                </mc:Choice>
                <mc:Fallback>
                  <p:oleObj name="Equation" r:id="rId4" imgW="1384200" imgH="355320" progId="Equation.DSMT4">
                    <p:embed/>
                    <p:pic>
                      <p:nvPicPr>
                        <p:cNvPr id="0" name=""/>
                        <p:cNvPicPr>
                          <a:picLocks noChangeAspect="1" noChangeArrowheads="1"/>
                        </p:cNvPicPr>
                        <p:nvPr/>
                      </p:nvPicPr>
                      <p:blipFill>
                        <a:blip r:embed="rId5"/>
                        <a:srcRect/>
                        <a:stretch>
                          <a:fillRect/>
                        </a:stretch>
                      </p:blipFill>
                      <p:spPr bwMode="auto">
                        <a:xfrm>
                          <a:off x="2083" y="1308"/>
                          <a:ext cx="2809"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53" name="Text Box 9"/>
            <p:cNvSpPr txBox="1">
              <a:spLocks noChangeArrowheads="1"/>
            </p:cNvSpPr>
            <p:nvPr/>
          </p:nvSpPr>
          <p:spPr bwMode="auto">
            <a:xfrm>
              <a:off x="2080" y="1800"/>
              <a:ext cx="72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kumimoji="1" lang="en-US" altLang="zh-CN" sz="2400" b="1" dirty="0">
                  <a:solidFill>
                    <a:srgbClr val="000000"/>
                  </a:solidFill>
                </a:rPr>
                <a:t>(</a:t>
              </a:r>
              <a:r>
                <a:rPr kumimoji="1" lang="en-US" altLang="zh-CN" sz="2400" b="1" i="1" dirty="0">
                  <a:solidFill>
                    <a:srgbClr val="000000"/>
                  </a:solidFill>
                </a:rPr>
                <a:t>L</a:t>
              </a:r>
              <a:r>
                <a:rPr kumimoji="1" lang="en-US" altLang="zh-CN" sz="2400" b="1" baseline="-25000" dirty="0">
                  <a:solidFill>
                    <a:srgbClr val="000000"/>
                  </a:solidFill>
                </a:rPr>
                <a:t>1</a:t>
              </a:r>
              <a:r>
                <a:rPr kumimoji="1" lang="en-US" altLang="zh-CN" sz="2400" b="1" dirty="0">
                  <a:solidFill>
                    <a:srgbClr val="000000"/>
                  </a:solidFill>
                </a:rPr>
                <a:t>)</a:t>
              </a:r>
            </a:p>
          </p:txBody>
        </p:sp>
        <p:sp>
          <p:nvSpPr>
            <p:cNvPr id="6154" name="Text Box 10"/>
            <p:cNvSpPr txBox="1">
              <a:spLocks noChangeArrowheads="1"/>
            </p:cNvSpPr>
            <p:nvPr/>
          </p:nvSpPr>
          <p:spPr bwMode="auto">
            <a:xfrm>
              <a:off x="3548" y="1788"/>
              <a:ext cx="84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kumimoji="1" lang="en-US" altLang="zh-CN" sz="2400" b="1">
                  <a:solidFill>
                    <a:srgbClr val="000000"/>
                  </a:solidFill>
                </a:rPr>
                <a:t>(</a:t>
              </a:r>
              <a:r>
                <a:rPr kumimoji="1" lang="en-US" altLang="zh-CN" sz="2400" b="1" i="1">
                  <a:solidFill>
                    <a:srgbClr val="000000"/>
                  </a:solidFill>
                </a:rPr>
                <a:t>L</a:t>
              </a:r>
              <a:r>
                <a:rPr kumimoji="1" lang="en-US" altLang="zh-CN" sz="2400" b="1" baseline="-25000">
                  <a:solidFill>
                    <a:srgbClr val="000000"/>
                  </a:solidFill>
                </a:rPr>
                <a:t>2</a:t>
              </a:r>
              <a:r>
                <a:rPr kumimoji="1" lang="en-US" altLang="zh-CN" sz="2400" b="1">
                  <a:solidFill>
                    <a:srgbClr val="000000"/>
                  </a:solidFill>
                </a:rPr>
                <a:t>)</a:t>
              </a:r>
            </a:p>
          </p:txBody>
        </p:sp>
      </p:grpSp>
      <p:grpSp>
        <p:nvGrpSpPr>
          <p:cNvPr id="6185" name="Group 41"/>
          <p:cNvGrpSpPr>
            <a:grpSpLocks/>
          </p:cNvGrpSpPr>
          <p:nvPr/>
        </p:nvGrpSpPr>
        <p:grpSpPr bwMode="auto">
          <a:xfrm>
            <a:off x="5148064" y="1700808"/>
            <a:ext cx="2528887" cy="1233488"/>
            <a:chOff x="3303" y="2107"/>
            <a:chExt cx="1593" cy="777"/>
          </a:xfrm>
        </p:grpSpPr>
        <p:graphicFrame>
          <p:nvGraphicFramePr>
            <p:cNvPr id="6155" name="Object 11"/>
            <p:cNvGraphicFramePr>
              <a:graphicFrameLocks noChangeAspect="1"/>
            </p:cNvGraphicFramePr>
            <p:nvPr>
              <p:extLst>
                <p:ext uri="{D42A27DB-BD31-4B8C-83A1-F6EECF244321}">
                  <p14:modId xmlns:p14="http://schemas.microsoft.com/office/powerpoint/2010/main" val="531033618"/>
                </p:ext>
              </p:extLst>
            </p:nvPr>
          </p:nvGraphicFramePr>
          <p:xfrm>
            <a:off x="3303" y="2107"/>
            <a:ext cx="1593" cy="558"/>
          </p:xfrm>
          <a:graphic>
            <a:graphicData uri="http://schemas.openxmlformats.org/presentationml/2006/ole">
              <mc:AlternateContent xmlns:mc="http://schemas.openxmlformats.org/markup-compatibility/2006">
                <mc:Choice xmlns:v="urn:schemas-microsoft-com:vml" Requires="v">
                  <p:oleObj spid="_x0000_s26848" name="Equation" r:id="rId6" imgW="838080" imgH="355320" progId="Equation.DSMT4">
                    <p:embed/>
                  </p:oleObj>
                </mc:Choice>
                <mc:Fallback>
                  <p:oleObj name="Equation" r:id="rId6" imgW="838080" imgH="355320" progId="Equation.DSMT4">
                    <p:embed/>
                    <p:pic>
                      <p:nvPicPr>
                        <p:cNvPr id="0" name=""/>
                        <p:cNvPicPr>
                          <a:picLocks noChangeAspect="1" noChangeArrowheads="1"/>
                        </p:cNvPicPr>
                        <p:nvPr/>
                      </p:nvPicPr>
                      <p:blipFill>
                        <a:blip r:embed="rId7"/>
                        <a:srcRect/>
                        <a:stretch>
                          <a:fillRect/>
                        </a:stretch>
                      </p:blipFill>
                      <p:spPr bwMode="auto">
                        <a:xfrm>
                          <a:off x="3303" y="2107"/>
                          <a:ext cx="1593" cy="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56" name="Text Box 12"/>
            <p:cNvSpPr txBox="1">
              <a:spLocks noChangeArrowheads="1"/>
            </p:cNvSpPr>
            <p:nvPr/>
          </p:nvSpPr>
          <p:spPr bwMode="auto">
            <a:xfrm>
              <a:off x="3712" y="2572"/>
              <a:ext cx="816"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kumimoji="1" lang="en-US" altLang="zh-CN" sz="2400" b="1" dirty="0">
                  <a:solidFill>
                    <a:srgbClr val="000000"/>
                  </a:solidFill>
                </a:rPr>
                <a:t>(</a:t>
              </a:r>
              <a:r>
                <a:rPr kumimoji="1" lang="en-US" altLang="zh-CN" sz="2400" b="1" i="1" dirty="0">
                  <a:solidFill>
                    <a:srgbClr val="000000"/>
                  </a:solidFill>
                </a:rPr>
                <a:t>L</a:t>
              </a:r>
              <a:r>
                <a:rPr kumimoji="1" lang="en-US" altLang="zh-CN" sz="2400" b="1" baseline="-25000" dirty="0">
                  <a:solidFill>
                    <a:srgbClr val="000000"/>
                  </a:solidFill>
                </a:rPr>
                <a:t>2</a:t>
              </a:r>
              <a:r>
                <a:rPr kumimoji="1" lang="en-US" altLang="zh-CN" sz="2400" b="1" dirty="0">
                  <a:solidFill>
                    <a:srgbClr val="000000"/>
                  </a:solidFill>
                </a:rPr>
                <a:t>)</a:t>
              </a:r>
            </a:p>
          </p:txBody>
        </p:sp>
      </p:grpSp>
      <p:graphicFrame>
        <p:nvGraphicFramePr>
          <p:cNvPr id="6158" name="Object 14"/>
          <p:cNvGraphicFramePr>
            <a:graphicFrameLocks noChangeAspect="1"/>
          </p:cNvGraphicFramePr>
          <p:nvPr>
            <p:extLst>
              <p:ext uri="{D42A27DB-BD31-4B8C-83A1-F6EECF244321}">
                <p14:modId xmlns:p14="http://schemas.microsoft.com/office/powerpoint/2010/main" val="2766380539"/>
              </p:ext>
            </p:extLst>
          </p:nvPr>
        </p:nvGraphicFramePr>
        <p:xfrm>
          <a:off x="1691680" y="4672235"/>
          <a:ext cx="2271713" cy="989013"/>
        </p:xfrm>
        <a:graphic>
          <a:graphicData uri="http://schemas.openxmlformats.org/presentationml/2006/ole">
            <mc:AlternateContent xmlns:mc="http://schemas.openxmlformats.org/markup-compatibility/2006">
              <mc:Choice xmlns:v="urn:schemas-microsoft-com:vml" Requires="v">
                <p:oleObj spid="_x0000_s26849" name="Equation" r:id="rId8" imgW="723600" imgH="368280" progId="Equation.DSMT4">
                  <p:embed/>
                </p:oleObj>
              </mc:Choice>
              <mc:Fallback>
                <p:oleObj name="Equation" r:id="rId8" imgW="723600" imgH="368280" progId="Equation.DSMT4">
                  <p:embed/>
                  <p:pic>
                    <p:nvPicPr>
                      <p:cNvPr id="0" name=""/>
                      <p:cNvPicPr>
                        <a:picLocks noChangeAspect="1" noChangeArrowheads="1"/>
                      </p:cNvPicPr>
                      <p:nvPr/>
                    </p:nvPicPr>
                    <p:blipFill>
                      <a:blip r:embed="rId9"/>
                      <a:srcRect/>
                      <a:stretch>
                        <a:fillRect/>
                      </a:stretch>
                    </p:blipFill>
                    <p:spPr bwMode="auto">
                      <a:xfrm>
                        <a:off x="1691680" y="4672235"/>
                        <a:ext cx="2271713" cy="989013"/>
                      </a:xfrm>
                      <a:prstGeom prst="rect">
                        <a:avLst/>
                      </a:prstGeom>
                      <a:noFill/>
                      <a:ln w="38100">
                        <a:noFill/>
                        <a:miter lim="800000"/>
                        <a:headEnd/>
                        <a:tailEnd/>
                      </a:ln>
                      <a:effectLst/>
                      <a:extLst/>
                    </p:spPr>
                  </p:pic>
                </p:oleObj>
              </mc:Fallback>
            </mc:AlternateContent>
          </a:graphicData>
        </a:graphic>
      </p:graphicFrame>
      <p:graphicFrame>
        <p:nvGraphicFramePr>
          <p:cNvPr id="6159" name="Object 15"/>
          <p:cNvGraphicFramePr>
            <a:graphicFrameLocks noChangeAspect="1"/>
          </p:cNvGraphicFramePr>
          <p:nvPr>
            <p:extLst>
              <p:ext uri="{D42A27DB-BD31-4B8C-83A1-F6EECF244321}">
                <p14:modId xmlns:p14="http://schemas.microsoft.com/office/powerpoint/2010/main" val="2860944470"/>
              </p:ext>
            </p:extLst>
          </p:nvPr>
        </p:nvGraphicFramePr>
        <p:xfrm>
          <a:off x="901700" y="4786982"/>
          <a:ext cx="582613" cy="449262"/>
        </p:xfrm>
        <a:graphic>
          <a:graphicData uri="http://schemas.openxmlformats.org/presentationml/2006/ole">
            <mc:AlternateContent xmlns:mc="http://schemas.openxmlformats.org/markup-compatibility/2006">
              <mc:Choice xmlns:v="urn:schemas-microsoft-com:vml" Requires="v">
                <p:oleObj spid="_x0000_s26850" name="公式" r:id="rId10" imgW="139680" imgH="126720" progId="Equation.3">
                  <p:embed/>
                </p:oleObj>
              </mc:Choice>
              <mc:Fallback>
                <p:oleObj name="公式" r:id="rId10" imgW="139680" imgH="12672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1700" y="4786982"/>
                        <a:ext cx="582613" cy="44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61" name="Text Box 17"/>
          <p:cNvSpPr txBox="1">
            <a:spLocks noChangeArrowheads="1"/>
          </p:cNvSpPr>
          <p:nvPr/>
        </p:nvSpPr>
        <p:spPr bwMode="auto">
          <a:xfrm>
            <a:off x="4283968" y="4640932"/>
            <a:ext cx="295232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kumimoji="1" lang="zh-CN" altLang="en-US" sz="3200" dirty="0" smtClean="0">
                <a:solidFill>
                  <a:srgbClr val="000000"/>
                </a:solidFill>
              </a:rPr>
              <a:t>环路定理成立。</a:t>
            </a:r>
            <a:endParaRPr kumimoji="1" lang="zh-CN" altLang="en-US" sz="3200" dirty="0">
              <a:solidFill>
                <a:srgbClr val="000000"/>
              </a:solidFill>
            </a:endParaRPr>
          </a:p>
        </p:txBody>
      </p:sp>
      <p:grpSp>
        <p:nvGrpSpPr>
          <p:cNvPr id="6176" name="Group 32"/>
          <p:cNvGrpSpPr>
            <a:grpSpLocks/>
          </p:cNvGrpSpPr>
          <p:nvPr/>
        </p:nvGrpSpPr>
        <p:grpSpPr bwMode="auto">
          <a:xfrm>
            <a:off x="395536" y="789881"/>
            <a:ext cx="2724150" cy="2351087"/>
            <a:chOff x="204" y="1296"/>
            <a:chExt cx="1716" cy="1481"/>
          </a:xfrm>
        </p:grpSpPr>
        <p:sp>
          <p:nvSpPr>
            <p:cNvPr id="6166" name="Freeform 22"/>
            <p:cNvSpPr>
              <a:spLocks/>
            </p:cNvSpPr>
            <p:nvPr/>
          </p:nvSpPr>
          <p:spPr bwMode="auto">
            <a:xfrm>
              <a:off x="432" y="1584"/>
              <a:ext cx="1032" cy="1008"/>
            </a:xfrm>
            <a:custGeom>
              <a:avLst/>
              <a:gdLst>
                <a:gd name="T0" fmla="*/ 112 w 1072"/>
                <a:gd name="T1" fmla="*/ 984 h 984"/>
                <a:gd name="T2" fmla="*/ 16 w 1072"/>
                <a:gd name="T3" fmla="*/ 552 h 984"/>
                <a:gd name="T4" fmla="*/ 208 w 1072"/>
                <a:gd name="T5" fmla="*/ 168 h 984"/>
                <a:gd name="T6" fmla="*/ 544 w 1072"/>
                <a:gd name="T7" fmla="*/ 24 h 984"/>
                <a:gd name="T8" fmla="*/ 1072 w 1072"/>
                <a:gd name="T9" fmla="*/ 24 h 984"/>
              </a:gdLst>
              <a:ahLst/>
              <a:cxnLst>
                <a:cxn ang="0">
                  <a:pos x="T0" y="T1"/>
                </a:cxn>
                <a:cxn ang="0">
                  <a:pos x="T2" y="T3"/>
                </a:cxn>
                <a:cxn ang="0">
                  <a:pos x="T4" y="T5"/>
                </a:cxn>
                <a:cxn ang="0">
                  <a:pos x="T6" y="T7"/>
                </a:cxn>
                <a:cxn ang="0">
                  <a:pos x="T8" y="T9"/>
                </a:cxn>
              </a:cxnLst>
              <a:rect l="0" t="0" r="r" b="b"/>
              <a:pathLst>
                <a:path w="1072" h="984">
                  <a:moveTo>
                    <a:pt x="112" y="984"/>
                  </a:moveTo>
                  <a:cubicBezTo>
                    <a:pt x="56" y="836"/>
                    <a:pt x="0" y="688"/>
                    <a:pt x="16" y="552"/>
                  </a:cubicBezTo>
                  <a:cubicBezTo>
                    <a:pt x="32" y="416"/>
                    <a:pt x="120" y="256"/>
                    <a:pt x="208" y="168"/>
                  </a:cubicBezTo>
                  <a:cubicBezTo>
                    <a:pt x="296" y="80"/>
                    <a:pt x="400" y="48"/>
                    <a:pt x="544" y="24"/>
                  </a:cubicBezTo>
                  <a:cubicBezTo>
                    <a:pt x="688" y="0"/>
                    <a:pt x="880" y="12"/>
                    <a:pt x="1072" y="24"/>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000000"/>
                </a:solidFill>
              </a:endParaRPr>
            </a:p>
          </p:txBody>
        </p:sp>
        <p:sp>
          <p:nvSpPr>
            <p:cNvPr id="6167" name="Freeform 23"/>
            <p:cNvSpPr>
              <a:spLocks/>
            </p:cNvSpPr>
            <p:nvPr/>
          </p:nvSpPr>
          <p:spPr bwMode="auto">
            <a:xfrm>
              <a:off x="528" y="1584"/>
              <a:ext cx="984" cy="1096"/>
            </a:xfrm>
            <a:custGeom>
              <a:avLst/>
              <a:gdLst>
                <a:gd name="T0" fmla="*/ 0 w 984"/>
                <a:gd name="T1" fmla="*/ 1008 h 1096"/>
                <a:gd name="T2" fmla="*/ 336 w 984"/>
                <a:gd name="T3" fmla="*/ 1056 h 1096"/>
                <a:gd name="T4" fmla="*/ 768 w 984"/>
                <a:gd name="T5" fmla="*/ 768 h 1096"/>
                <a:gd name="T6" fmla="*/ 960 w 984"/>
                <a:gd name="T7" fmla="*/ 384 h 1096"/>
                <a:gd name="T8" fmla="*/ 912 w 984"/>
                <a:gd name="T9" fmla="*/ 0 h 1096"/>
              </a:gdLst>
              <a:ahLst/>
              <a:cxnLst>
                <a:cxn ang="0">
                  <a:pos x="T0" y="T1"/>
                </a:cxn>
                <a:cxn ang="0">
                  <a:pos x="T2" y="T3"/>
                </a:cxn>
                <a:cxn ang="0">
                  <a:pos x="T4" y="T5"/>
                </a:cxn>
                <a:cxn ang="0">
                  <a:pos x="T6" y="T7"/>
                </a:cxn>
                <a:cxn ang="0">
                  <a:pos x="T8" y="T9"/>
                </a:cxn>
              </a:cxnLst>
              <a:rect l="0" t="0" r="r" b="b"/>
              <a:pathLst>
                <a:path w="984" h="1096">
                  <a:moveTo>
                    <a:pt x="0" y="1008"/>
                  </a:moveTo>
                  <a:cubicBezTo>
                    <a:pt x="104" y="1052"/>
                    <a:pt x="208" y="1096"/>
                    <a:pt x="336" y="1056"/>
                  </a:cubicBezTo>
                  <a:cubicBezTo>
                    <a:pt x="464" y="1016"/>
                    <a:pt x="664" y="880"/>
                    <a:pt x="768" y="768"/>
                  </a:cubicBezTo>
                  <a:cubicBezTo>
                    <a:pt x="872" y="656"/>
                    <a:pt x="936" y="512"/>
                    <a:pt x="960" y="384"/>
                  </a:cubicBezTo>
                  <a:cubicBezTo>
                    <a:pt x="984" y="256"/>
                    <a:pt x="948" y="128"/>
                    <a:pt x="912" y="0"/>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000000"/>
                </a:solidFill>
              </a:endParaRPr>
            </a:p>
          </p:txBody>
        </p:sp>
        <p:sp>
          <p:nvSpPr>
            <p:cNvPr id="6170" name="Text Box 26"/>
            <p:cNvSpPr txBox="1">
              <a:spLocks noChangeArrowheads="1"/>
            </p:cNvSpPr>
            <p:nvPr/>
          </p:nvSpPr>
          <p:spPr bwMode="auto">
            <a:xfrm>
              <a:off x="420" y="1296"/>
              <a:ext cx="43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3200" b="1" i="1">
                  <a:solidFill>
                    <a:srgbClr val="000000"/>
                  </a:solidFill>
                </a:rPr>
                <a:t>L</a:t>
              </a:r>
              <a:r>
                <a:rPr kumimoji="1" lang="en-US" altLang="zh-CN" sz="3200" b="1" baseline="-25000">
                  <a:solidFill>
                    <a:srgbClr val="000000"/>
                  </a:solidFill>
                </a:rPr>
                <a:t>1</a:t>
              </a:r>
              <a:endParaRPr kumimoji="1" lang="en-US" altLang="zh-CN" sz="3200" b="1">
                <a:solidFill>
                  <a:srgbClr val="000000"/>
                </a:solidFill>
              </a:endParaRPr>
            </a:p>
          </p:txBody>
        </p:sp>
        <p:sp>
          <p:nvSpPr>
            <p:cNvPr id="6171" name="Text Box 27"/>
            <p:cNvSpPr txBox="1">
              <a:spLocks noChangeArrowheads="1"/>
            </p:cNvSpPr>
            <p:nvPr/>
          </p:nvSpPr>
          <p:spPr bwMode="auto">
            <a:xfrm>
              <a:off x="1320" y="2196"/>
              <a:ext cx="43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3200" b="1" i="1">
                  <a:solidFill>
                    <a:srgbClr val="000000"/>
                  </a:solidFill>
                </a:rPr>
                <a:t>L</a:t>
              </a:r>
              <a:r>
                <a:rPr kumimoji="1" lang="en-US" altLang="zh-CN" sz="3200" b="1" baseline="-25000">
                  <a:solidFill>
                    <a:srgbClr val="000000"/>
                  </a:solidFill>
                </a:rPr>
                <a:t>2</a:t>
              </a:r>
              <a:endParaRPr kumimoji="1" lang="en-US" altLang="zh-CN" sz="3200" b="1">
                <a:solidFill>
                  <a:srgbClr val="000000"/>
                </a:solidFill>
              </a:endParaRPr>
            </a:p>
          </p:txBody>
        </p:sp>
        <p:sp>
          <p:nvSpPr>
            <p:cNvPr id="6172" name="Text Box 28"/>
            <p:cNvSpPr txBox="1">
              <a:spLocks noChangeArrowheads="1"/>
            </p:cNvSpPr>
            <p:nvPr/>
          </p:nvSpPr>
          <p:spPr bwMode="auto">
            <a:xfrm>
              <a:off x="1488" y="1332"/>
              <a:ext cx="43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3200" b="1" i="1" dirty="0">
                  <a:solidFill>
                    <a:srgbClr val="000000"/>
                  </a:solidFill>
                </a:rPr>
                <a:t>P</a:t>
              </a:r>
              <a:r>
                <a:rPr kumimoji="1" lang="en-US" altLang="zh-CN" sz="3200" b="1" baseline="-25000" dirty="0">
                  <a:solidFill>
                    <a:srgbClr val="000000"/>
                  </a:solidFill>
                </a:rPr>
                <a:t>2</a:t>
              </a:r>
              <a:endParaRPr kumimoji="1" lang="en-US" altLang="zh-CN" sz="3200" b="1" dirty="0">
                <a:solidFill>
                  <a:srgbClr val="000000"/>
                </a:solidFill>
              </a:endParaRPr>
            </a:p>
          </p:txBody>
        </p:sp>
        <p:sp>
          <p:nvSpPr>
            <p:cNvPr id="6173" name="Text Box 29"/>
            <p:cNvSpPr txBox="1">
              <a:spLocks noChangeArrowheads="1"/>
            </p:cNvSpPr>
            <p:nvPr/>
          </p:nvSpPr>
          <p:spPr bwMode="auto">
            <a:xfrm>
              <a:off x="204" y="2412"/>
              <a:ext cx="43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3200" b="1" i="1">
                  <a:solidFill>
                    <a:srgbClr val="000000"/>
                  </a:solidFill>
                </a:rPr>
                <a:t>P</a:t>
              </a:r>
              <a:r>
                <a:rPr kumimoji="1" lang="en-US" altLang="zh-CN" sz="3200" b="1" baseline="-25000">
                  <a:solidFill>
                    <a:srgbClr val="000000"/>
                  </a:solidFill>
                </a:rPr>
                <a:t>1</a:t>
              </a:r>
              <a:endParaRPr kumimoji="1" lang="en-US" altLang="zh-CN" sz="3200" b="1">
                <a:solidFill>
                  <a:srgbClr val="000000"/>
                </a:solidFill>
              </a:endParaRPr>
            </a:p>
          </p:txBody>
        </p:sp>
        <p:sp>
          <p:nvSpPr>
            <p:cNvPr id="6174" name="Line 30"/>
            <p:cNvSpPr>
              <a:spLocks noChangeShapeType="1"/>
            </p:cNvSpPr>
            <p:nvPr/>
          </p:nvSpPr>
          <p:spPr bwMode="auto">
            <a:xfrm flipV="1">
              <a:off x="1008" y="1596"/>
              <a:ext cx="144" cy="0"/>
            </a:xfrm>
            <a:prstGeom prst="line">
              <a:avLst/>
            </a:prstGeom>
            <a:noFill/>
            <a:ln w="254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000000"/>
                </a:solidFill>
              </a:endParaRPr>
            </a:p>
          </p:txBody>
        </p:sp>
        <p:sp>
          <p:nvSpPr>
            <p:cNvPr id="6175" name="Line 31"/>
            <p:cNvSpPr>
              <a:spLocks noChangeShapeType="1"/>
            </p:cNvSpPr>
            <p:nvPr/>
          </p:nvSpPr>
          <p:spPr bwMode="auto">
            <a:xfrm rot="19237566" flipV="1">
              <a:off x="1056" y="2496"/>
              <a:ext cx="144" cy="1"/>
            </a:xfrm>
            <a:prstGeom prst="line">
              <a:avLst/>
            </a:prstGeom>
            <a:noFill/>
            <a:ln w="254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000000"/>
                </a:solidFill>
              </a:endParaRPr>
            </a:p>
          </p:txBody>
        </p:sp>
        <p:sp>
          <p:nvSpPr>
            <p:cNvPr id="6169" name="Text Box 25"/>
            <p:cNvSpPr txBox="1">
              <a:spLocks noChangeArrowheads="1"/>
            </p:cNvSpPr>
            <p:nvPr/>
          </p:nvSpPr>
          <p:spPr bwMode="auto">
            <a:xfrm>
              <a:off x="1320" y="1392"/>
              <a:ext cx="24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3200" b="1">
                  <a:solidFill>
                    <a:srgbClr val="FF3300"/>
                  </a:solidFill>
                  <a:sym typeface="Symbol" pitchFamily="18" charset="2"/>
                </a:rPr>
                <a:t></a:t>
              </a:r>
              <a:endParaRPr kumimoji="1" lang="en-US" altLang="zh-CN" sz="3200" b="1">
                <a:solidFill>
                  <a:srgbClr val="FF3300"/>
                </a:solidFill>
              </a:endParaRPr>
            </a:p>
          </p:txBody>
        </p:sp>
        <p:sp>
          <p:nvSpPr>
            <p:cNvPr id="6168" name="Text Box 24"/>
            <p:cNvSpPr txBox="1">
              <a:spLocks noChangeArrowheads="1"/>
            </p:cNvSpPr>
            <p:nvPr/>
          </p:nvSpPr>
          <p:spPr bwMode="auto">
            <a:xfrm>
              <a:off x="408" y="2376"/>
              <a:ext cx="24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US" altLang="zh-CN" sz="3200" b="1">
                  <a:solidFill>
                    <a:srgbClr val="FF3300"/>
                  </a:solidFill>
                  <a:sym typeface="Symbol" pitchFamily="18" charset="2"/>
                </a:rPr>
                <a:t></a:t>
              </a:r>
              <a:endParaRPr kumimoji="1" lang="en-US" altLang="zh-CN" sz="3200" b="1">
                <a:solidFill>
                  <a:srgbClr val="FF3300"/>
                </a:solidFill>
              </a:endParaRPr>
            </a:p>
          </p:txBody>
        </p:sp>
      </p:grpSp>
      <p:grpSp>
        <p:nvGrpSpPr>
          <p:cNvPr id="29" name="Group 40"/>
          <p:cNvGrpSpPr>
            <a:grpSpLocks/>
          </p:cNvGrpSpPr>
          <p:nvPr/>
        </p:nvGrpSpPr>
        <p:grpSpPr bwMode="auto">
          <a:xfrm>
            <a:off x="2810616" y="2903428"/>
            <a:ext cx="5480051" cy="1276351"/>
            <a:chOff x="1762" y="1308"/>
            <a:chExt cx="3452" cy="804"/>
          </a:xfrm>
        </p:grpSpPr>
        <p:graphicFrame>
          <p:nvGraphicFramePr>
            <p:cNvPr id="30" name="Object 8"/>
            <p:cNvGraphicFramePr>
              <a:graphicFrameLocks noChangeAspect="1"/>
            </p:cNvGraphicFramePr>
            <p:nvPr>
              <p:extLst>
                <p:ext uri="{D42A27DB-BD31-4B8C-83A1-F6EECF244321}">
                  <p14:modId xmlns:p14="http://schemas.microsoft.com/office/powerpoint/2010/main" val="806538724"/>
                </p:ext>
              </p:extLst>
            </p:nvPr>
          </p:nvGraphicFramePr>
          <p:xfrm>
            <a:off x="1762" y="1308"/>
            <a:ext cx="3452" cy="557"/>
          </p:xfrm>
          <a:graphic>
            <a:graphicData uri="http://schemas.openxmlformats.org/presentationml/2006/ole">
              <mc:AlternateContent xmlns:mc="http://schemas.openxmlformats.org/markup-compatibility/2006">
                <mc:Choice xmlns:v="urn:schemas-microsoft-com:vml" Requires="v">
                  <p:oleObj spid="_x0000_s26851" name="Equation" r:id="rId12" imgW="1701720" imgH="355320" progId="Equation.DSMT4">
                    <p:embed/>
                  </p:oleObj>
                </mc:Choice>
                <mc:Fallback>
                  <p:oleObj name="Equation" r:id="rId12" imgW="1701720" imgH="355320" progId="Equation.DSMT4">
                    <p:embed/>
                    <p:pic>
                      <p:nvPicPr>
                        <p:cNvPr id="0" name=""/>
                        <p:cNvPicPr>
                          <a:picLocks noChangeAspect="1" noChangeArrowheads="1"/>
                        </p:cNvPicPr>
                        <p:nvPr/>
                      </p:nvPicPr>
                      <p:blipFill>
                        <a:blip r:embed="rId13"/>
                        <a:srcRect/>
                        <a:stretch>
                          <a:fillRect/>
                        </a:stretch>
                      </p:blipFill>
                      <p:spPr bwMode="auto">
                        <a:xfrm>
                          <a:off x="1762" y="1308"/>
                          <a:ext cx="3452"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 name="Text Box 9"/>
            <p:cNvSpPr txBox="1">
              <a:spLocks noChangeArrowheads="1"/>
            </p:cNvSpPr>
            <p:nvPr/>
          </p:nvSpPr>
          <p:spPr bwMode="auto">
            <a:xfrm>
              <a:off x="2080" y="1800"/>
              <a:ext cx="72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kumimoji="1" lang="en-US" altLang="zh-CN" sz="2400" b="1" dirty="0">
                  <a:solidFill>
                    <a:srgbClr val="000000"/>
                  </a:solidFill>
                </a:rPr>
                <a:t>(</a:t>
              </a:r>
              <a:r>
                <a:rPr kumimoji="1" lang="en-US" altLang="zh-CN" sz="2400" b="1" i="1" dirty="0">
                  <a:solidFill>
                    <a:srgbClr val="000000"/>
                  </a:solidFill>
                </a:rPr>
                <a:t>L</a:t>
              </a:r>
              <a:r>
                <a:rPr kumimoji="1" lang="en-US" altLang="zh-CN" sz="2400" b="1" baseline="-25000" dirty="0">
                  <a:solidFill>
                    <a:srgbClr val="000000"/>
                  </a:solidFill>
                </a:rPr>
                <a:t>1</a:t>
              </a:r>
              <a:r>
                <a:rPr kumimoji="1" lang="en-US" altLang="zh-CN" sz="2400" b="1" dirty="0">
                  <a:solidFill>
                    <a:srgbClr val="000000"/>
                  </a:solidFill>
                </a:rPr>
                <a:t>)</a:t>
              </a:r>
            </a:p>
          </p:txBody>
        </p:sp>
        <p:sp>
          <p:nvSpPr>
            <p:cNvPr id="32" name="Text Box 10"/>
            <p:cNvSpPr txBox="1">
              <a:spLocks noChangeArrowheads="1"/>
            </p:cNvSpPr>
            <p:nvPr/>
          </p:nvSpPr>
          <p:spPr bwMode="auto">
            <a:xfrm>
              <a:off x="3548" y="1788"/>
              <a:ext cx="84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fontAlgn="base">
                <a:spcBef>
                  <a:spcPct val="0"/>
                </a:spcBef>
                <a:spcAft>
                  <a:spcPct val="0"/>
                </a:spcAft>
              </a:pPr>
              <a:r>
                <a:rPr kumimoji="1" lang="en-US" altLang="zh-CN" sz="2400" b="1" dirty="0">
                  <a:solidFill>
                    <a:srgbClr val="000000"/>
                  </a:solidFill>
                </a:rPr>
                <a:t>(</a:t>
              </a:r>
              <a:r>
                <a:rPr kumimoji="1" lang="en-US" altLang="zh-CN" sz="2400" b="1" i="1" dirty="0">
                  <a:solidFill>
                    <a:srgbClr val="000000"/>
                  </a:solidFill>
                </a:rPr>
                <a:t>L</a:t>
              </a:r>
              <a:r>
                <a:rPr kumimoji="1" lang="en-US" altLang="zh-CN" sz="2400" b="1" baseline="-25000" dirty="0">
                  <a:solidFill>
                    <a:srgbClr val="000000"/>
                  </a:solidFill>
                </a:rPr>
                <a:t>2</a:t>
              </a:r>
              <a:r>
                <a:rPr kumimoji="1" lang="en-US" altLang="zh-CN" sz="2400" b="1" dirty="0">
                  <a:solidFill>
                    <a:srgbClr val="000000"/>
                  </a:solidFill>
                </a:rPr>
                <a:t>)</a:t>
              </a:r>
            </a:p>
          </p:txBody>
        </p:sp>
      </p:grpSp>
    </p:spTree>
    <p:extLst>
      <p:ext uri="{BB962C8B-B14F-4D97-AF65-F5344CB8AC3E}">
        <p14:creationId xmlns:p14="http://schemas.microsoft.com/office/powerpoint/2010/main" val="28081503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176"/>
                                        </p:tgtEl>
                                        <p:attrNameLst>
                                          <p:attrName>style.visibility</p:attrName>
                                        </p:attrNameLst>
                                      </p:cBhvr>
                                      <p:to>
                                        <p:strVal val="visible"/>
                                      </p:to>
                                    </p:set>
                                    <p:animEffect transition="in" filter="wipe(left)">
                                      <p:cBhvr>
                                        <p:cTn id="7" dur="500"/>
                                        <p:tgtEl>
                                          <p:spTgt spid="61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184"/>
                                        </p:tgtEl>
                                        <p:attrNameLst>
                                          <p:attrName>style.visibility</p:attrName>
                                        </p:attrNameLst>
                                      </p:cBhvr>
                                      <p:to>
                                        <p:strVal val="visible"/>
                                      </p:to>
                                    </p:set>
                                    <p:animEffect transition="in" filter="wipe(left)">
                                      <p:cBhvr>
                                        <p:cTn id="12" dur="500"/>
                                        <p:tgtEl>
                                          <p:spTgt spid="61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185"/>
                                        </p:tgtEl>
                                        <p:attrNameLst>
                                          <p:attrName>style.visibility</p:attrName>
                                        </p:attrNameLst>
                                      </p:cBhvr>
                                      <p:to>
                                        <p:strVal val="visible"/>
                                      </p:to>
                                    </p:set>
                                    <p:animEffect transition="in" filter="wipe(left)">
                                      <p:cBhvr>
                                        <p:cTn id="17" dur="500"/>
                                        <p:tgtEl>
                                          <p:spTgt spid="618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6159"/>
                                        </p:tgtEl>
                                        <p:attrNameLst>
                                          <p:attrName>style.visibility</p:attrName>
                                        </p:attrNameLst>
                                      </p:cBhvr>
                                      <p:to>
                                        <p:strVal val="visible"/>
                                      </p:to>
                                    </p:se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6158"/>
                                        </p:tgtEl>
                                        <p:attrNameLst>
                                          <p:attrName>style.visibility</p:attrName>
                                        </p:attrNameLst>
                                      </p:cBhvr>
                                      <p:to>
                                        <p:strVal val="visible"/>
                                      </p:to>
                                    </p:set>
                                    <p:animEffect transition="in" filter="wipe(left)">
                                      <p:cBhvr>
                                        <p:cTn id="30" dur="500"/>
                                        <p:tgtEl>
                                          <p:spTgt spid="615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161"/>
                                        </p:tgtEl>
                                        <p:attrNameLst>
                                          <p:attrName>style.visibility</p:attrName>
                                        </p:attrNameLst>
                                      </p:cBhvr>
                                      <p:to>
                                        <p:strVal val="visible"/>
                                      </p:to>
                                    </p:set>
                                    <p:animEffect transition="in" filter="wipe(left)">
                                      <p:cBhvr>
                                        <p:cTn id="35" dur="500"/>
                                        <p:tgtEl>
                                          <p:spTgt spid="6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4" y="764704"/>
                <a:ext cx="8280920" cy="5832648"/>
              </a:xfrm>
            </p:spPr>
            <p:txBody>
              <a:bodyPr>
                <a:noAutofit/>
              </a:bodyPr>
              <a:lstStyle/>
              <a:p>
                <a:pPr marL="0" indent="0">
                  <a:buNone/>
                </a:pPr>
                <a:r>
                  <a:rPr lang="en-US" altLang="zh-CN" b="1" dirty="0" smtClean="0">
                    <a:solidFill>
                      <a:srgbClr val="C00000"/>
                    </a:solidFill>
                    <a:latin typeface="+mn-ea"/>
                  </a:rPr>
                  <a:t>2</a:t>
                </a:r>
                <a:r>
                  <a:rPr lang="zh-CN" altLang="en-US" b="1" dirty="0" smtClean="0">
                    <a:solidFill>
                      <a:srgbClr val="C00000"/>
                    </a:solidFill>
                    <a:latin typeface="+mn-ea"/>
                  </a:rPr>
                  <a:t>、物理意义</a:t>
                </a:r>
                <a:r>
                  <a:rPr lang="en-US" altLang="zh-CN" b="1" dirty="0" smtClean="0">
                    <a:solidFill>
                      <a:srgbClr val="C00000"/>
                    </a:solidFill>
                    <a:latin typeface="+mn-ea"/>
                  </a:rPr>
                  <a:t>:</a:t>
                </a:r>
              </a:p>
              <a:p>
                <a:pPr marL="0" indent="0">
                  <a:buNone/>
                </a:pPr>
                <a:r>
                  <a:rPr lang="en-US" altLang="zh-CN" b="1" dirty="0">
                    <a:latin typeface="+mn-ea"/>
                  </a:rPr>
                  <a:t> </a:t>
                </a:r>
                <a:r>
                  <a:rPr lang="en-US" altLang="zh-CN" b="1" dirty="0" smtClean="0">
                    <a:latin typeface="+mn-ea"/>
                  </a:rPr>
                  <a:t>   </a:t>
                </a:r>
                <a:r>
                  <a:rPr lang="zh-CN" altLang="en-US" dirty="0" smtClean="0">
                    <a:latin typeface="+mn-ea"/>
                  </a:rPr>
                  <a:t>设想静电场</a:t>
                </a:r>
                <a14:m>
                  <m:oMath xmlns:m="http://schemas.openxmlformats.org/officeDocument/2006/math">
                    <m:acc>
                      <m:accPr>
                        <m:chr m:val="⃗"/>
                        <m:ctrlPr>
                          <a:rPr lang="zh-CN" altLang="en-US" i="1" smtClean="0">
                            <a:latin typeface="Cambria Math"/>
                          </a:rPr>
                        </m:ctrlPr>
                      </m:accPr>
                      <m:e>
                        <m:r>
                          <a:rPr lang="en-US" altLang="zh-CN" b="0" i="1" smtClean="0">
                            <a:latin typeface="Cambria Math"/>
                          </a:rPr>
                          <m:t>𝐸</m:t>
                        </m:r>
                      </m:e>
                    </m:acc>
                  </m:oMath>
                </a14:m>
                <a:r>
                  <a:rPr lang="zh-CN" altLang="en-US" dirty="0" smtClean="0">
                    <a:latin typeface="+mn-ea"/>
                  </a:rPr>
                  <a:t>中，放入</a:t>
                </a:r>
                <a:r>
                  <a:rPr lang="zh-CN" altLang="en-US" dirty="0">
                    <a:latin typeface="+mn-ea"/>
                  </a:rPr>
                  <a:t>点</a:t>
                </a:r>
                <a:r>
                  <a:rPr lang="zh-CN" altLang="en-US" dirty="0" smtClean="0">
                    <a:latin typeface="+mn-ea"/>
                  </a:rPr>
                  <a:t>电荷</a:t>
                </a:r>
                <a:r>
                  <a:rPr lang="en-US" altLang="zh-CN" dirty="0" smtClean="0">
                    <a:latin typeface="+mn-ea"/>
                  </a:rPr>
                  <a:t>q,</a:t>
                </a:r>
                <a:r>
                  <a:rPr lang="zh-CN" altLang="en-US" dirty="0">
                    <a:latin typeface="+mn-ea"/>
                  </a:rPr>
                  <a:t>点</a:t>
                </a:r>
                <a:r>
                  <a:rPr lang="zh-CN" altLang="en-US" dirty="0" smtClean="0">
                    <a:latin typeface="+mn-ea"/>
                  </a:rPr>
                  <a:t>电荷受到的电场力为：</a:t>
                </a:r>
                <a14:m>
                  <m:oMath xmlns:m="http://schemas.openxmlformats.org/officeDocument/2006/math">
                    <m:acc>
                      <m:accPr>
                        <m:chr m:val="⃗"/>
                        <m:ctrlPr>
                          <a:rPr lang="zh-CN" altLang="en-US" i="1" smtClean="0">
                            <a:latin typeface="Cambria Math"/>
                          </a:rPr>
                        </m:ctrlPr>
                      </m:accPr>
                      <m:e>
                        <m:r>
                          <a:rPr lang="en-US" altLang="zh-CN" b="0" i="1" smtClean="0">
                            <a:latin typeface="Cambria Math"/>
                          </a:rPr>
                          <m:t>𝐹</m:t>
                        </m:r>
                      </m:e>
                    </m:acc>
                    <m:r>
                      <a:rPr lang="en-US" altLang="zh-CN" b="0" i="1" smtClean="0">
                        <a:latin typeface="Cambria Math"/>
                      </a:rPr>
                      <m:t>=</m:t>
                    </m:r>
                    <m:r>
                      <a:rPr lang="en-US" altLang="zh-CN" b="0" i="1" smtClean="0">
                        <a:latin typeface="Cambria Math"/>
                      </a:rPr>
                      <m:t>𝑞</m:t>
                    </m:r>
                    <m:acc>
                      <m:accPr>
                        <m:chr m:val="⃗"/>
                        <m:ctrlPr>
                          <a:rPr lang="en-US" altLang="zh-CN" b="0" i="1" smtClean="0">
                            <a:latin typeface="Cambria Math"/>
                          </a:rPr>
                        </m:ctrlPr>
                      </m:accPr>
                      <m:e>
                        <m:r>
                          <a:rPr lang="en-US" altLang="zh-CN" b="0" i="1" smtClean="0">
                            <a:latin typeface="Cambria Math"/>
                          </a:rPr>
                          <m:t>𝐸</m:t>
                        </m:r>
                      </m:e>
                    </m:acc>
                  </m:oMath>
                </a14:m>
                <a:r>
                  <a:rPr lang="zh-CN" altLang="en-US" dirty="0" smtClean="0">
                    <a:latin typeface="+mn-ea"/>
                  </a:rPr>
                  <a:t>。</a:t>
                </a:r>
                <a:endParaRPr lang="en-US" altLang="zh-CN" dirty="0" smtClean="0">
                  <a:latin typeface="+mn-ea"/>
                </a:endParaRPr>
              </a:p>
              <a:p>
                <a:pPr marL="0" indent="0">
                  <a:buNone/>
                </a:pPr>
                <a:r>
                  <a:rPr lang="zh-CN" altLang="en-US" dirty="0" smtClean="0">
                    <a:latin typeface="+mn-ea"/>
                  </a:rPr>
                  <a:t>    在该力的作用下，电荷由</a:t>
                </a:r>
                <a:r>
                  <a:rPr lang="en-US" altLang="zh-CN" dirty="0" smtClean="0">
                    <a:latin typeface="+mn-ea"/>
                  </a:rPr>
                  <a:t>P</a:t>
                </a:r>
                <a:r>
                  <a:rPr lang="zh-CN" altLang="en-US" dirty="0" smtClean="0">
                    <a:latin typeface="+mn-ea"/>
                  </a:rPr>
                  <a:t>点到</a:t>
                </a:r>
                <a:r>
                  <a:rPr lang="en-US" altLang="zh-CN" dirty="0" smtClean="0">
                    <a:latin typeface="+mn-ea"/>
                  </a:rPr>
                  <a:t>Q</a:t>
                </a:r>
                <a:r>
                  <a:rPr lang="zh-CN" altLang="en-US" dirty="0" smtClean="0">
                    <a:latin typeface="+mn-ea"/>
                  </a:rPr>
                  <a:t>点，静电力对点电荷所作的功：</a:t>
                </a:r>
                <a:endParaRPr lang="en-US" altLang="zh-CN" dirty="0" smtClean="0">
                  <a:latin typeface="+mn-ea"/>
                </a:endParaRPr>
              </a:p>
              <a:p>
                <a:pPr marL="0" indent="0">
                  <a:buNone/>
                </a:pPr>
                <a:endParaRPr lang="en-US" altLang="zh-CN" sz="1600" dirty="0" smtClean="0">
                  <a:latin typeface="+mn-ea"/>
                </a:endParaRPr>
              </a:p>
              <a:p>
                <a:pPr marL="0" indent="0">
                  <a:buNone/>
                </a:pPr>
                <a:r>
                  <a:rPr lang="en-US" altLang="zh-CN" dirty="0">
                    <a:latin typeface="+mn-ea"/>
                  </a:rPr>
                  <a:t> </a:t>
                </a:r>
                <a:r>
                  <a:rPr lang="en-US" altLang="zh-CN" dirty="0" smtClean="0">
                    <a:latin typeface="+mn-ea"/>
                  </a:rPr>
                  <a:t>                         </a:t>
                </a:r>
                <a:r>
                  <a:rPr lang="zh-CN" altLang="en-US" dirty="0" smtClean="0">
                    <a:latin typeface="+mn-ea"/>
                  </a:rPr>
                  <a:t>（与路径无关）</a:t>
                </a:r>
                <a:endParaRPr lang="en-US" altLang="zh-CN" dirty="0" smtClean="0">
                  <a:latin typeface="+mn-ea"/>
                </a:endParaRPr>
              </a:p>
              <a:p>
                <a:pPr marL="0" indent="0">
                  <a:buNone/>
                </a:pPr>
                <a:endParaRPr lang="en-US" altLang="zh-CN" sz="1600" dirty="0" smtClean="0">
                  <a:latin typeface="+mn-ea"/>
                </a:endParaRPr>
              </a:p>
              <a:p>
                <a:pPr marL="0" indent="0">
                  <a:buNone/>
                </a:pPr>
                <a:r>
                  <a:rPr lang="en-US" altLang="zh-CN" dirty="0">
                    <a:latin typeface="+mn-ea"/>
                  </a:rPr>
                  <a:t> </a:t>
                </a:r>
                <a:r>
                  <a:rPr lang="en-US" altLang="zh-CN" dirty="0" smtClean="0">
                    <a:latin typeface="+mn-ea"/>
                  </a:rPr>
                  <a:t>   </a:t>
                </a:r>
                <a:r>
                  <a:rPr lang="zh-CN" altLang="en-US" b="1" dirty="0" smtClean="0">
                    <a:solidFill>
                      <a:srgbClr val="C00000"/>
                    </a:solidFill>
                    <a:latin typeface="+mn-ea"/>
                  </a:rPr>
                  <a:t>说明：静电力做功与路径无关，静电力是保守力，静电场为保守场。</a:t>
                </a:r>
                <a:endParaRPr lang="en-US" altLang="zh-CN" dirty="0">
                  <a:latin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4" y="764704"/>
                <a:ext cx="8280920" cy="5832648"/>
              </a:xfrm>
              <a:blipFill rotWithShape="1">
                <a:blip r:embed="rId4"/>
                <a:stretch>
                  <a:fillRect l="-1915" t="-1358" r="-2209"/>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2997517697"/>
              </p:ext>
            </p:extLst>
          </p:nvPr>
        </p:nvGraphicFramePr>
        <p:xfrm>
          <a:off x="179512" y="3861048"/>
          <a:ext cx="5575083" cy="792088"/>
        </p:xfrm>
        <a:graphic>
          <a:graphicData uri="http://schemas.openxmlformats.org/presentationml/2006/ole">
            <mc:AlternateContent xmlns:mc="http://schemas.openxmlformats.org/markup-compatibility/2006">
              <mc:Choice xmlns:v="urn:schemas-microsoft-com:vml" Requires="v">
                <p:oleObj spid="_x0000_s27691" name="公式" r:id="rId5" imgW="2323800" imgH="330120" progId="Equation.3">
                  <p:embed/>
                </p:oleObj>
              </mc:Choice>
              <mc:Fallback>
                <p:oleObj name="公式" r:id="rId5" imgW="2323800" imgH="330120" progId="Equation.3">
                  <p:embed/>
                  <p:pic>
                    <p:nvPicPr>
                      <p:cNvPr id="0" name=""/>
                      <p:cNvPicPr/>
                      <p:nvPr/>
                    </p:nvPicPr>
                    <p:blipFill>
                      <a:blip r:embed="rId6"/>
                      <a:stretch>
                        <a:fillRect/>
                      </a:stretch>
                    </p:blipFill>
                    <p:spPr>
                      <a:xfrm>
                        <a:off x="179512" y="3861048"/>
                        <a:ext cx="5575083" cy="792088"/>
                      </a:xfrm>
                      <a:prstGeom prst="rect">
                        <a:avLst/>
                      </a:prstGeom>
                    </p:spPr>
                  </p:pic>
                </p:oleObj>
              </mc:Fallback>
            </mc:AlternateContent>
          </a:graphicData>
        </a:graphic>
      </p:graphicFrame>
    </p:spTree>
    <p:extLst>
      <p:ext uri="{BB962C8B-B14F-4D97-AF65-F5344CB8AC3E}">
        <p14:creationId xmlns:p14="http://schemas.microsoft.com/office/powerpoint/2010/main" val="138952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par>
                                <p:cTn id="18" presetID="22" presetClass="entr" presetSubtype="4"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wipe(down)">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down)">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04664"/>
            <a:ext cx="9036496" cy="864096"/>
          </a:xfrm>
        </p:spPr>
        <p:txBody>
          <a:bodyPr>
            <a:noAutofit/>
          </a:bodyPr>
          <a:lstStyle/>
          <a:p>
            <a:r>
              <a:rPr lang="zh-CN" altLang="en-US" sz="3600" b="1" dirty="0" smtClean="0">
                <a:solidFill>
                  <a:srgbClr val="0000FF"/>
                </a:solidFill>
              </a:rPr>
              <a:t>二、电位概念</a:t>
            </a:r>
            <a:endParaRPr lang="zh-CN" altLang="en-US" sz="3600" b="1" dirty="0">
              <a:solidFill>
                <a:srgbClr val="0000FF"/>
              </a:solidFill>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1268760"/>
                <a:ext cx="9144000" cy="5400600"/>
              </a:xfrm>
            </p:spPr>
            <p:txBody>
              <a:bodyPr>
                <a:normAutofit/>
              </a:bodyPr>
              <a:lstStyle/>
              <a:p>
                <a:pPr marL="0" indent="0">
                  <a:buNone/>
                </a:pPr>
                <a:r>
                  <a:rPr lang="en-US" altLang="zh-CN" b="1" dirty="0" smtClean="0">
                    <a:solidFill>
                      <a:srgbClr val="C00000"/>
                    </a:solidFill>
                    <a:latin typeface="+mn-ea"/>
                  </a:rPr>
                  <a:t>1</a:t>
                </a:r>
                <a:r>
                  <a:rPr lang="zh-CN" altLang="en-US" b="1" dirty="0" smtClean="0">
                    <a:solidFill>
                      <a:srgbClr val="C00000"/>
                    </a:solidFill>
                    <a:latin typeface="+mn-ea"/>
                  </a:rPr>
                  <a:t>、电位差与电位</a:t>
                </a:r>
                <a:r>
                  <a:rPr lang="en-US" altLang="zh-CN" b="1" dirty="0" smtClean="0">
                    <a:solidFill>
                      <a:srgbClr val="C00000"/>
                    </a:solidFill>
                    <a:latin typeface="+mn-ea"/>
                  </a:rPr>
                  <a:t>:</a:t>
                </a:r>
              </a:p>
              <a:p>
                <a:pPr marL="0" indent="0">
                  <a:buNone/>
                </a:pPr>
                <a:r>
                  <a:rPr lang="en-US" altLang="zh-CN" b="1" dirty="0">
                    <a:latin typeface="+mn-ea"/>
                  </a:rPr>
                  <a:t>	</a:t>
                </a:r>
                <a:r>
                  <a:rPr lang="zh-CN" altLang="en-US" dirty="0" smtClean="0">
                    <a:latin typeface="+mn-ea"/>
                  </a:rPr>
                  <a:t>静电场的线积分与积分路径无关，只与场源及起点</a:t>
                </a:r>
                <a:r>
                  <a:rPr lang="en-US" altLang="zh-CN" dirty="0" smtClean="0">
                    <a:latin typeface="+mn-ea"/>
                  </a:rPr>
                  <a:t>P</a:t>
                </a:r>
                <a:r>
                  <a:rPr lang="zh-CN" altLang="en-US" dirty="0" smtClean="0">
                    <a:latin typeface="+mn-ea"/>
                  </a:rPr>
                  <a:t>、终点</a:t>
                </a:r>
                <a:r>
                  <a:rPr lang="en-US" altLang="zh-CN" dirty="0" smtClean="0">
                    <a:latin typeface="+mn-ea"/>
                  </a:rPr>
                  <a:t>Q</a:t>
                </a:r>
                <a:r>
                  <a:rPr lang="zh-CN" altLang="en-US" dirty="0" smtClean="0">
                    <a:latin typeface="+mn-ea"/>
                  </a:rPr>
                  <a:t>有关，即：线积分反应场源产生的电场中，场点</a:t>
                </a:r>
                <a:r>
                  <a:rPr lang="en-US" altLang="zh-CN" dirty="0" smtClean="0">
                    <a:latin typeface="+mn-ea"/>
                  </a:rPr>
                  <a:t>P</a:t>
                </a:r>
                <a:r>
                  <a:rPr lang="zh-CN" altLang="en-US" dirty="0" smtClean="0">
                    <a:latin typeface="+mn-ea"/>
                  </a:rPr>
                  <a:t>、</a:t>
                </a:r>
                <a:r>
                  <a:rPr lang="en-US" altLang="zh-CN" dirty="0" smtClean="0">
                    <a:latin typeface="+mn-ea"/>
                  </a:rPr>
                  <a:t>Q</a:t>
                </a:r>
                <a:r>
                  <a:rPr lang="zh-CN" altLang="en-US" dirty="0" smtClean="0">
                    <a:latin typeface="+mn-ea"/>
                  </a:rPr>
                  <a:t>的相对性质。该积分值定义为静电场</a:t>
                </a:r>
                <a:r>
                  <a:rPr lang="en-US" altLang="zh-CN" dirty="0" smtClean="0">
                    <a:latin typeface="+mn-ea"/>
                  </a:rPr>
                  <a:t>P</a:t>
                </a:r>
                <a:r>
                  <a:rPr lang="zh-CN" altLang="en-US" dirty="0" smtClean="0">
                    <a:latin typeface="+mn-ea"/>
                  </a:rPr>
                  <a:t>点</a:t>
                </a:r>
                <a:r>
                  <a:rPr lang="zh-CN" altLang="en-US" dirty="0">
                    <a:latin typeface="+mn-ea"/>
                  </a:rPr>
                  <a:t>与</a:t>
                </a:r>
                <a:r>
                  <a:rPr lang="en-US" altLang="zh-CN" dirty="0" smtClean="0">
                    <a:latin typeface="+mn-ea"/>
                  </a:rPr>
                  <a:t>Q</a:t>
                </a:r>
                <a:r>
                  <a:rPr lang="zh-CN" altLang="en-US" dirty="0" smtClean="0">
                    <a:latin typeface="+mn-ea"/>
                  </a:rPr>
                  <a:t>点的</a:t>
                </a:r>
                <a:r>
                  <a:rPr lang="zh-CN" altLang="en-US" b="1" dirty="0" smtClean="0">
                    <a:solidFill>
                      <a:srgbClr val="C00000"/>
                    </a:solidFill>
                    <a:latin typeface="+mn-ea"/>
                  </a:rPr>
                  <a:t>电位差</a:t>
                </a:r>
                <a:r>
                  <a:rPr lang="zh-CN" altLang="en-US" dirty="0" smtClean="0">
                    <a:latin typeface="+mn-ea"/>
                  </a:rPr>
                  <a:t>（</a:t>
                </a:r>
                <a:r>
                  <a:rPr lang="zh-CN" altLang="en-US" b="1" dirty="0" smtClean="0">
                    <a:solidFill>
                      <a:srgbClr val="C00000"/>
                    </a:solidFill>
                    <a:latin typeface="+mn-ea"/>
                  </a:rPr>
                  <a:t>电势差</a:t>
                </a:r>
                <a:r>
                  <a:rPr lang="zh-CN" altLang="en-US" dirty="0" smtClean="0">
                    <a:latin typeface="+mn-ea"/>
                  </a:rPr>
                  <a:t>）。</a:t>
                </a:r>
                <a:endParaRPr lang="en-US" altLang="zh-CN" dirty="0" smtClean="0">
                  <a:latin typeface="+mn-ea"/>
                </a:endParaRPr>
              </a:p>
              <a:p>
                <a:pPr marL="0" indent="0">
                  <a:buNone/>
                </a:pPr>
                <a:r>
                  <a:rPr lang="zh-CN" altLang="en-US" dirty="0" smtClean="0">
                    <a:latin typeface="+mn-ea"/>
                  </a:rPr>
                  <a:t>记作 </a:t>
                </a:r>
                <a14:m>
                  <m:oMath xmlns:m="http://schemas.openxmlformats.org/officeDocument/2006/math">
                    <m:sSub>
                      <m:sSubPr>
                        <m:ctrlPr>
                          <a:rPr lang="en-US" altLang="zh-CN" i="1" smtClean="0">
                            <a:latin typeface="Cambria Math"/>
                          </a:rPr>
                        </m:ctrlPr>
                      </m:sSubPr>
                      <m:e>
                        <m:r>
                          <a:rPr lang="en-US" altLang="zh-CN" b="0" i="1" smtClean="0">
                            <a:latin typeface="Cambria Math"/>
                          </a:rPr>
                          <m:t>𝑈</m:t>
                        </m:r>
                      </m:e>
                      <m:sub>
                        <m:r>
                          <a:rPr lang="en-US" altLang="zh-CN" b="0" i="1" smtClean="0">
                            <a:latin typeface="Cambria Math"/>
                          </a:rPr>
                          <m:t>𝑃</m:t>
                        </m:r>
                      </m:sub>
                    </m:sSub>
                    <m:sSub>
                      <m:sSubPr>
                        <m:ctrlPr>
                          <a:rPr lang="en-US" altLang="zh-CN" i="1" smtClean="0">
                            <a:latin typeface="Cambria Math"/>
                          </a:rPr>
                        </m:ctrlPr>
                      </m:sSubPr>
                      <m:e>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𝑈</m:t>
                            </m:r>
                          </m:e>
                          <m:sub>
                            <m:r>
                              <a:rPr lang="en-US" altLang="zh-CN" b="0" i="1" smtClean="0">
                                <a:latin typeface="Cambria Math"/>
                              </a:rPr>
                              <m:t>𝑄</m:t>
                            </m:r>
                          </m:sub>
                        </m:sSub>
                        <m:r>
                          <a:rPr lang="en-US" altLang="zh-CN" b="0" i="1" smtClean="0">
                            <a:latin typeface="Cambria Math"/>
                          </a:rPr>
                          <m:t>=</m:t>
                        </m:r>
                        <m:r>
                          <a:rPr lang="en-US" altLang="zh-CN" b="0" i="1" smtClean="0">
                            <a:latin typeface="Cambria Math"/>
                          </a:rPr>
                          <m:t>𝑈</m:t>
                        </m:r>
                      </m:e>
                      <m:sub>
                        <m:r>
                          <a:rPr lang="en-US" altLang="zh-CN" b="0" i="1" smtClean="0">
                            <a:latin typeface="Cambria Math"/>
                          </a:rPr>
                          <m:t>𝑃𝑄</m:t>
                        </m:r>
                      </m:sub>
                    </m:sSub>
                    <m:r>
                      <a:rPr lang="en-US" altLang="zh-CN" b="0" i="1" smtClean="0">
                        <a:latin typeface="Cambria Math"/>
                      </a:rPr>
                      <m:t>=</m:t>
                    </m:r>
                    <m:nary>
                      <m:naryPr>
                        <m:ctrlPr>
                          <a:rPr lang="en-US" altLang="zh-CN" b="0" i="1" smtClean="0">
                            <a:latin typeface="Cambria Math"/>
                          </a:rPr>
                        </m:ctrlPr>
                      </m:naryPr>
                      <m:sub>
                        <m:r>
                          <m:rPr>
                            <m:brk m:alnAt="23"/>
                          </m:rPr>
                          <a:rPr lang="en-US" altLang="zh-CN" b="0" i="1" smtClean="0">
                            <a:latin typeface="Cambria Math"/>
                          </a:rPr>
                          <m:t>𝑃</m:t>
                        </m:r>
                      </m:sub>
                      <m:sup>
                        <m:r>
                          <a:rPr lang="en-US" altLang="zh-CN" b="0" i="1" smtClean="0">
                            <a:latin typeface="Cambria Math"/>
                          </a:rPr>
                          <m:t>𝑄</m:t>
                        </m:r>
                      </m:sup>
                      <m:e>
                        <m:acc>
                          <m:accPr>
                            <m:chr m:val="⃗"/>
                            <m:ctrlPr>
                              <a:rPr lang="en-US" altLang="zh-CN" b="0" i="1" smtClean="0">
                                <a:latin typeface="Cambria Math"/>
                              </a:rPr>
                            </m:ctrlPr>
                          </m:accPr>
                          <m:e>
                            <m:r>
                              <a:rPr lang="en-US" altLang="zh-CN" b="0" i="1" smtClean="0">
                                <a:latin typeface="Cambria Math"/>
                              </a:rPr>
                              <m:t>𝐸</m:t>
                            </m:r>
                          </m:e>
                        </m:acc>
                        <m:r>
                          <a:rPr lang="en-US" altLang="zh-CN" b="0" i="1" smtClean="0">
                            <a:latin typeface="Cambria Math"/>
                            <a:ea typeface="Cambria Math"/>
                          </a:rPr>
                          <m:t>⋅</m:t>
                        </m:r>
                        <m:r>
                          <a:rPr lang="en-US" altLang="zh-CN" b="0" i="1" smtClean="0">
                            <a:latin typeface="Cambria Math"/>
                            <a:ea typeface="Cambria Math"/>
                          </a:rPr>
                          <m:t>𝑑</m:t>
                        </m:r>
                        <m:acc>
                          <m:accPr>
                            <m:chr m:val="⃗"/>
                            <m:ctrlPr>
                              <a:rPr lang="en-US" altLang="zh-CN" b="0" i="1" smtClean="0">
                                <a:latin typeface="Cambria Math"/>
                                <a:ea typeface="Cambria Math"/>
                              </a:rPr>
                            </m:ctrlPr>
                          </m:accPr>
                          <m:e>
                            <m:r>
                              <a:rPr lang="en-US" altLang="zh-CN" b="0" i="1" smtClean="0">
                                <a:latin typeface="Cambria Math"/>
                                <a:ea typeface="Cambria Math"/>
                              </a:rPr>
                              <m:t>𝑙</m:t>
                            </m:r>
                          </m:e>
                        </m:acc>
                      </m:e>
                    </m:nary>
                  </m:oMath>
                </a14:m>
                <a:r>
                  <a:rPr lang="en-US" altLang="zh-CN" dirty="0" smtClean="0">
                    <a:latin typeface="+mn-ea"/>
                  </a:rPr>
                  <a:t>	</a:t>
                </a:r>
                <a:endParaRPr lang="en-US" altLang="zh-CN" dirty="0" smtClean="0">
                  <a:solidFill>
                    <a:prstClr val="black"/>
                  </a:solidFill>
                </a:endParaRPr>
              </a:p>
              <a:p>
                <a:pPr marL="0" indent="0">
                  <a:buNone/>
                </a:pPr>
                <a:r>
                  <a:rPr lang="en-US" altLang="zh-CN" dirty="0">
                    <a:solidFill>
                      <a:prstClr val="black"/>
                    </a:solidFill>
                  </a:rPr>
                  <a:t>	</a:t>
                </a:r>
                <a:r>
                  <a:rPr lang="zh-CN" altLang="en-US" dirty="0" smtClean="0">
                    <a:solidFill>
                      <a:prstClr val="black"/>
                    </a:solidFill>
                  </a:rPr>
                  <a:t>如选定一个参考点（电位零点），则：</a:t>
                </a:r>
                <a:endParaRPr lang="en-US" altLang="zh-CN" dirty="0" smtClean="0">
                  <a:solidFill>
                    <a:prstClr val="black"/>
                  </a:solidFill>
                </a:endParaRPr>
              </a:p>
              <a:p>
                <a:pPr marL="0" indent="0">
                  <a:buNone/>
                </a:pPr>
                <a:r>
                  <a:rPr lang="en-US" altLang="zh-CN" dirty="0">
                    <a:solidFill>
                      <a:prstClr val="black"/>
                    </a:solidFill>
                  </a:rPr>
                  <a:t> </a:t>
                </a:r>
                <a:r>
                  <a:rPr lang="en-US" altLang="zh-CN" dirty="0" smtClean="0">
                    <a:solidFill>
                      <a:prstClr val="black"/>
                    </a:solidFill>
                  </a:rPr>
                  <a:t>      </a:t>
                </a:r>
                <a14:m>
                  <m:oMath xmlns:m="http://schemas.openxmlformats.org/officeDocument/2006/math">
                    <m:sSub>
                      <m:sSubPr>
                        <m:ctrlPr>
                          <a:rPr lang="en-US" altLang="zh-CN" i="1" smtClean="0">
                            <a:solidFill>
                              <a:prstClr val="black"/>
                            </a:solidFill>
                            <a:latin typeface="Cambria Math"/>
                          </a:rPr>
                        </m:ctrlPr>
                      </m:sSubPr>
                      <m:e>
                        <m:r>
                          <a:rPr lang="en-US" altLang="zh-CN" b="0" i="1" smtClean="0">
                            <a:solidFill>
                              <a:prstClr val="black"/>
                            </a:solidFill>
                            <a:latin typeface="Cambria Math"/>
                          </a:rPr>
                          <m:t>𝑈</m:t>
                        </m:r>
                      </m:e>
                      <m:sub>
                        <m:r>
                          <a:rPr lang="en-US" altLang="zh-CN" b="0" i="1" smtClean="0">
                            <a:solidFill>
                              <a:prstClr val="black"/>
                            </a:solidFill>
                            <a:latin typeface="Cambria Math"/>
                          </a:rPr>
                          <m:t>𝑃</m:t>
                        </m:r>
                      </m:sub>
                    </m:sSub>
                    <m:r>
                      <a:rPr lang="en-US" altLang="zh-CN" b="0" i="1" smtClean="0">
                        <a:solidFill>
                          <a:prstClr val="black"/>
                        </a:solidFill>
                        <a:latin typeface="Cambria Math"/>
                      </a:rPr>
                      <m:t>=</m:t>
                    </m:r>
                    <m:nary>
                      <m:naryPr>
                        <m:ctrlPr>
                          <a:rPr lang="en-US" altLang="zh-CN" b="0" i="1" smtClean="0">
                            <a:solidFill>
                              <a:prstClr val="black"/>
                            </a:solidFill>
                            <a:latin typeface="Cambria Math"/>
                          </a:rPr>
                        </m:ctrlPr>
                      </m:naryPr>
                      <m:sub>
                        <m:r>
                          <m:rPr>
                            <m:brk m:alnAt="23"/>
                          </m:rPr>
                          <a:rPr lang="en-US" altLang="zh-CN" b="0" i="1" smtClean="0">
                            <a:solidFill>
                              <a:prstClr val="black"/>
                            </a:solidFill>
                            <a:latin typeface="Cambria Math"/>
                          </a:rPr>
                          <m:t>𝑃</m:t>
                        </m:r>
                      </m:sub>
                      <m:sup>
                        <m:r>
                          <a:rPr lang="zh-CN" altLang="en-US" i="1">
                            <a:solidFill>
                              <a:prstClr val="black"/>
                            </a:solidFill>
                            <a:latin typeface="Cambria Math"/>
                          </a:rPr>
                          <m:t>参考</m:t>
                        </m:r>
                        <m:r>
                          <a:rPr lang="zh-CN" altLang="en-US" b="0" i="1" smtClean="0">
                            <a:solidFill>
                              <a:prstClr val="black"/>
                            </a:solidFill>
                            <a:latin typeface="Cambria Math"/>
                          </a:rPr>
                          <m:t>点</m:t>
                        </m:r>
                      </m:sup>
                      <m:e>
                        <m:acc>
                          <m:accPr>
                            <m:chr m:val="⃗"/>
                            <m:ctrlPr>
                              <a:rPr lang="en-US" altLang="zh-CN" b="0" i="1" smtClean="0">
                                <a:solidFill>
                                  <a:prstClr val="black"/>
                                </a:solidFill>
                                <a:latin typeface="Cambria Math"/>
                              </a:rPr>
                            </m:ctrlPr>
                          </m:accPr>
                          <m:e>
                            <m:r>
                              <a:rPr lang="en-US" altLang="zh-CN" b="0" i="1" smtClean="0">
                                <a:solidFill>
                                  <a:prstClr val="black"/>
                                </a:solidFill>
                                <a:latin typeface="Cambria Math"/>
                              </a:rPr>
                              <m:t>𝐸</m:t>
                            </m:r>
                          </m:e>
                        </m:acc>
                        <m:r>
                          <a:rPr lang="en-US" altLang="zh-CN" i="1" smtClean="0">
                            <a:solidFill>
                              <a:prstClr val="black"/>
                            </a:solidFill>
                            <a:latin typeface="Cambria Math"/>
                            <a:ea typeface="Cambria Math"/>
                          </a:rPr>
                          <m:t>⋅</m:t>
                        </m:r>
                        <m:r>
                          <a:rPr lang="en-US" altLang="zh-CN" b="0" i="1" smtClean="0">
                            <a:solidFill>
                              <a:prstClr val="black"/>
                            </a:solidFill>
                            <a:latin typeface="Cambria Math"/>
                            <a:ea typeface="Cambria Math"/>
                          </a:rPr>
                          <m:t>𝑑</m:t>
                        </m:r>
                        <m:acc>
                          <m:accPr>
                            <m:chr m:val="⃗"/>
                            <m:ctrlPr>
                              <a:rPr lang="en-US" altLang="zh-CN" b="0" i="1" smtClean="0">
                                <a:solidFill>
                                  <a:prstClr val="black"/>
                                </a:solidFill>
                                <a:latin typeface="Cambria Math"/>
                                <a:ea typeface="Cambria Math"/>
                              </a:rPr>
                            </m:ctrlPr>
                          </m:accPr>
                          <m:e>
                            <m:r>
                              <a:rPr lang="en-US" altLang="zh-CN" b="0" i="1" smtClean="0">
                                <a:solidFill>
                                  <a:prstClr val="black"/>
                                </a:solidFill>
                                <a:latin typeface="Cambria Math"/>
                                <a:ea typeface="Cambria Math"/>
                              </a:rPr>
                              <m:t>𝑙</m:t>
                            </m:r>
                          </m:e>
                        </m:acc>
                      </m:e>
                    </m:nary>
                  </m:oMath>
                </a14:m>
                <a:r>
                  <a:rPr lang="en-US" altLang="zh-CN" dirty="0" smtClean="0">
                    <a:latin typeface="+mn-ea"/>
                  </a:rPr>
                  <a:t> </a:t>
                </a:r>
                <a:r>
                  <a:rPr lang="zh-CN" altLang="en-US" dirty="0" smtClean="0">
                    <a:latin typeface="+mn-ea"/>
                  </a:rPr>
                  <a:t>叫</a:t>
                </a:r>
                <a:r>
                  <a:rPr lang="en-US" altLang="zh-CN" dirty="0" smtClean="0">
                    <a:latin typeface="+mn-ea"/>
                  </a:rPr>
                  <a:t>P</a:t>
                </a:r>
                <a:r>
                  <a:rPr lang="zh-CN" altLang="en-US" dirty="0" smtClean="0">
                    <a:latin typeface="+mn-ea"/>
                  </a:rPr>
                  <a:t>点的</a:t>
                </a:r>
                <a:r>
                  <a:rPr lang="zh-CN" altLang="en-US" b="1" dirty="0" smtClean="0">
                    <a:solidFill>
                      <a:srgbClr val="C00000"/>
                    </a:solidFill>
                    <a:latin typeface="+mn-ea"/>
                  </a:rPr>
                  <a:t>电位</a:t>
                </a:r>
                <a:r>
                  <a:rPr lang="zh-CN" altLang="en-US" dirty="0" smtClean="0">
                    <a:latin typeface="+mn-ea"/>
                  </a:rPr>
                  <a:t>（</a:t>
                </a:r>
                <a:r>
                  <a:rPr lang="zh-CN" altLang="en-US" b="1" dirty="0" smtClean="0">
                    <a:solidFill>
                      <a:srgbClr val="C00000"/>
                    </a:solidFill>
                    <a:latin typeface="+mn-ea"/>
                  </a:rPr>
                  <a:t>电势</a:t>
                </a:r>
                <a:r>
                  <a:rPr lang="zh-CN" altLang="en-US" dirty="0" smtClean="0">
                    <a:latin typeface="+mn-ea"/>
                  </a:rPr>
                  <a:t>）。</a:t>
                </a:r>
                <a:endParaRPr lang="en-US" altLang="zh-CN" dirty="0" smtClean="0">
                  <a:latin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1268760"/>
                <a:ext cx="9144000" cy="5400600"/>
              </a:xfrm>
              <a:blipFill rotWithShape="1">
                <a:blip r:embed="rId2"/>
                <a:stretch>
                  <a:fillRect l="-1667" t="-1467" r="-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369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80920" cy="5832648"/>
              </a:xfrm>
            </p:spPr>
            <p:txBody>
              <a:bodyPr>
                <a:normAutofit/>
              </a:bodyPr>
              <a:lstStyle/>
              <a:p>
                <a:pPr marL="0" indent="0">
                  <a:buNone/>
                </a:pPr>
                <a:r>
                  <a:rPr lang="zh-CN" altLang="en-US" dirty="0" smtClean="0"/>
                  <a:t>电位差与电位存在如下关系：</a:t>
                </a:r>
                <a:endParaRPr lang="en-US" altLang="zh-CN"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zh-CN" sz="2800" i="1">
                              <a:solidFill>
                                <a:prstClr val="black"/>
                              </a:solidFill>
                              <a:latin typeface="Cambria Math"/>
                            </a:rPr>
                          </m:ctrlPr>
                        </m:sSubPr>
                        <m:e>
                          <m:r>
                            <a:rPr lang="en-US" altLang="zh-CN" sz="2800" i="1">
                              <a:solidFill>
                                <a:prstClr val="black"/>
                              </a:solidFill>
                              <a:latin typeface="Cambria Math"/>
                            </a:rPr>
                            <m:t>𝑈</m:t>
                          </m:r>
                        </m:e>
                        <m:sub>
                          <m:r>
                            <a:rPr lang="en-US" altLang="zh-CN" sz="2800" i="1">
                              <a:solidFill>
                                <a:prstClr val="black"/>
                              </a:solidFill>
                              <a:latin typeface="Cambria Math"/>
                            </a:rPr>
                            <m:t>𝑃𝑄</m:t>
                          </m:r>
                        </m:sub>
                      </m:sSub>
                      <m:r>
                        <a:rPr lang="en-US" altLang="zh-CN" sz="2800" i="1">
                          <a:solidFill>
                            <a:prstClr val="black"/>
                          </a:solidFill>
                          <a:latin typeface="Cambria Math"/>
                        </a:rPr>
                        <m:t>=</m:t>
                      </m:r>
                      <m:nary>
                        <m:naryPr>
                          <m:ctrlPr>
                            <a:rPr lang="en-US" altLang="zh-CN" sz="2800" i="1">
                              <a:solidFill>
                                <a:prstClr val="black"/>
                              </a:solidFill>
                              <a:latin typeface="Cambria Math"/>
                            </a:rPr>
                          </m:ctrlPr>
                        </m:naryPr>
                        <m:sub>
                          <m:r>
                            <m:rPr>
                              <m:brk m:alnAt="23"/>
                            </m:rPr>
                            <a:rPr lang="en-US" altLang="zh-CN" sz="2800" i="1">
                              <a:solidFill>
                                <a:prstClr val="black"/>
                              </a:solidFill>
                              <a:latin typeface="Cambria Math"/>
                            </a:rPr>
                            <m:t>𝑃</m:t>
                          </m:r>
                        </m:sub>
                        <m:sup>
                          <m:r>
                            <a:rPr lang="en-US" altLang="zh-CN" sz="2800" i="1">
                              <a:solidFill>
                                <a:prstClr val="black"/>
                              </a:solidFill>
                              <a:latin typeface="Cambria Math"/>
                            </a:rPr>
                            <m:t>𝑄</m:t>
                          </m:r>
                        </m:sup>
                        <m:e>
                          <m:acc>
                            <m:accPr>
                              <m:chr m:val="⃗"/>
                              <m:ctrlPr>
                                <a:rPr lang="en-US" altLang="zh-CN" sz="2800" i="1" smtClean="0">
                                  <a:solidFill>
                                    <a:prstClr val="black"/>
                                  </a:solidFill>
                                  <a:latin typeface="Cambria Math"/>
                                </a:rPr>
                              </m:ctrlPr>
                            </m:accPr>
                            <m:e>
                              <m:r>
                                <a:rPr lang="en-US" altLang="zh-CN" sz="2800" b="0" i="1" smtClean="0">
                                  <a:solidFill>
                                    <a:prstClr val="black"/>
                                  </a:solidFill>
                                  <a:latin typeface="Cambria Math"/>
                                </a:rPr>
                                <m:t>𝐸</m:t>
                              </m:r>
                            </m:e>
                          </m:acc>
                          <m:r>
                            <a:rPr lang="en-US" altLang="zh-CN" sz="2800" i="1">
                              <a:solidFill>
                                <a:prstClr val="black"/>
                              </a:solidFill>
                              <a:latin typeface="Cambria Math"/>
                              <a:ea typeface="Cambria Math"/>
                            </a:rPr>
                            <m:t>⋅</m:t>
                          </m:r>
                          <m:r>
                            <a:rPr lang="en-US" altLang="zh-CN" sz="2800" i="1">
                              <a:solidFill>
                                <a:prstClr val="black"/>
                              </a:solidFill>
                              <a:latin typeface="Cambria Math"/>
                              <a:ea typeface="Cambria Math"/>
                            </a:rPr>
                            <m:t>𝑑</m:t>
                          </m:r>
                          <m:acc>
                            <m:accPr>
                              <m:chr m:val="⃗"/>
                              <m:ctrlPr>
                                <a:rPr lang="en-US" altLang="zh-CN" sz="2800" i="1" smtClean="0">
                                  <a:solidFill>
                                    <a:prstClr val="black"/>
                                  </a:solidFill>
                                  <a:latin typeface="Cambria Math"/>
                                  <a:ea typeface="Cambria Math"/>
                                </a:rPr>
                              </m:ctrlPr>
                            </m:accPr>
                            <m:e>
                              <m:r>
                                <a:rPr lang="en-US" altLang="zh-CN" sz="2800" b="0" i="1" smtClean="0">
                                  <a:solidFill>
                                    <a:prstClr val="black"/>
                                  </a:solidFill>
                                  <a:latin typeface="Cambria Math"/>
                                  <a:ea typeface="Cambria Math"/>
                                </a:rPr>
                                <m:t>𝑙</m:t>
                              </m:r>
                            </m:e>
                          </m:acc>
                          <m:r>
                            <a:rPr lang="en-US" altLang="zh-CN" sz="2800" b="0" i="1" smtClean="0">
                              <a:solidFill>
                                <a:prstClr val="black"/>
                              </a:solidFill>
                              <a:latin typeface="Cambria Math"/>
                              <a:ea typeface="Cambria Math"/>
                            </a:rPr>
                            <m:t>=</m:t>
                          </m:r>
                        </m:e>
                      </m:nary>
                      <m:nary>
                        <m:naryPr>
                          <m:limLoc m:val="undOvr"/>
                          <m:ctrlPr>
                            <a:rPr lang="en-US" altLang="zh-CN" sz="2800" i="1" smtClean="0">
                              <a:solidFill>
                                <a:prstClr val="black"/>
                              </a:solidFill>
                              <a:latin typeface="Cambria Math"/>
                              <a:ea typeface="Cambria Math"/>
                            </a:rPr>
                          </m:ctrlPr>
                        </m:naryPr>
                        <m:sub>
                          <m:r>
                            <m:rPr>
                              <m:brk m:alnAt="24"/>
                            </m:rPr>
                            <a:rPr lang="en-US" altLang="zh-CN" sz="2800" b="0" i="1" smtClean="0">
                              <a:solidFill>
                                <a:prstClr val="black"/>
                              </a:solidFill>
                              <a:latin typeface="Cambria Math"/>
                              <a:ea typeface="Cambria Math"/>
                            </a:rPr>
                            <m:t>𝑃</m:t>
                          </m:r>
                        </m:sub>
                        <m:sup>
                          <m:r>
                            <a:rPr lang="zh-CN" altLang="en-US" sz="2800" b="0" i="1" smtClean="0">
                              <a:solidFill>
                                <a:prstClr val="black"/>
                              </a:solidFill>
                              <a:latin typeface="Cambria Math"/>
                              <a:ea typeface="Cambria Math"/>
                            </a:rPr>
                            <m:t>参</m:t>
                          </m:r>
                        </m:sup>
                        <m:e>
                          <m:acc>
                            <m:accPr>
                              <m:chr m:val="⃗"/>
                              <m:ctrlPr>
                                <a:rPr lang="en-US" altLang="zh-CN" sz="2800" i="1">
                                  <a:solidFill>
                                    <a:prstClr val="black"/>
                                  </a:solidFill>
                                  <a:latin typeface="Cambria Math"/>
                                </a:rPr>
                              </m:ctrlPr>
                            </m:accPr>
                            <m:e>
                              <m:r>
                                <a:rPr lang="en-US" altLang="zh-CN" sz="2800" i="1">
                                  <a:solidFill>
                                    <a:prstClr val="black"/>
                                  </a:solidFill>
                                  <a:latin typeface="Cambria Math"/>
                                </a:rPr>
                                <m:t>𝐸</m:t>
                              </m:r>
                            </m:e>
                          </m:acc>
                          <m:r>
                            <a:rPr lang="en-US" altLang="zh-CN" sz="2800" i="1">
                              <a:solidFill>
                                <a:prstClr val="black"/>
                              </a:solidFill>
                              <a:latin typeface="Cambria Math"/>
                              <a:ea typeface="Cambria Math"/>
                            </a:rPr>
                            <m:t>⋅</m:t>
                          </m:r>
                          <m:r>
                            <a:rPr lang="en-US" altLang="zh-CN" sz="2800" i="1">
                              <a:solidFill>
                                <a:prstClr val="black"/>
                              </a:solidFill>
                              <a:latin typeface="Cambria Math"/>
                              <a:ea typeface="Cambria Math"/>
                            </a:rPr>
                            <m:t>𝑑</m:t>
                          </m:r>
                          <m:acc>
                            <m:accPr>
                              <m:chr m:val="⃗"/>
                              <m:ctrlPr>
                                <a:rPr lang="en-US" altLang="zh-CN" sz="2800" i="1">
                                  <a:solidFill>
                                    <a:prstClr val="black"/>
                                  </a:solidFill>
                                  <a:latin typeface="Cambria Math"/>
                                  <a:ea typeface="Cambria Math"/>
                                </a:rPr>
                              </m:ctrlPr>
                            </m:accPr>
                            <m:e>
                              <m:r>
                                <a:rPr lang="en-US" altLang="zh-CN" sz="2800" i="1">
                                  <a:solidFill>
                                    <a:prstClr val="black"/>
                                  </a:solidFill>
                                  <a:latin typeface="Cambria Math"/>
                                  <a:ea typeface="Cambria Math"/>
                                </a:rPr>
                                <m:t>𝑙</m:t>
                              </m:r>
                            </m:e>
                          </m:acc>
                        </m:e>
                      </m:nary>
                      <m:r>
                        <a:rPr lang="en-US" altLang="zh-CN" sz="2800" b="0" i="1" smtClean="0">
                          <a:solidFill>
                            <a:prstClr val="black"/>
                          </a:solidFill>
                          <a:latin typeface="Cambria Math"/>
                          <a:ea typeface="Cambria Math"/>
                        </a:rPr>
                        <m:t>+</m:t>
                      </m:r>
                      <m:nary>
                        <m:naryPr>
                          <m:limLoc m:val="undOvr"/>
                          <m:ctrlPr>
                            <a:rPr lang="en-US" altLang="zh-CN" sz="2800" b="0" i="1" smtClean="0">
                              <a:solidFill>
                                <a:prstClr val="black"/>
                              </a:solidFill>
                              <a:latin typeface="Cambria Math"/>
                              <a:ea typeface="Cambria Math"/>
                            </a:rPr>
                          </m:ctrlPr>
                        </m:naryPr>
                        <m:sub>
                          <m:r>
                            <m:rPr>
                              <m:brk m:alnAt="24"/>
                            </m:rPr>
                            <a:rPr lang="zh-CN" altLang="en-US" sz="2800" b="0" i="1" smtClean="0">
                              <a:solidFill>
                                <a:prstClr val="black"/>
                              </a:solidFill>
                              <a:latin typeface="Cambria Math"/>
                              <a:ea typeface="Cambria Math"/>
                            </a:rPr>
                            <m:t>参</m:t>
                          </m:r>
                        </m:sub>
                        <m:sup>
                          <m:r>
                            <a:rPr lang="en-US" altLang="zh-CN" sz="2800" b="0" i="1" smtClean="0">
                              <a:solidFill>
                                <a:prstClr val="black"/>
                              </a:solidFill>
                              <a:latin typeface="Cambria Math"/>
                              <a:ea typeface="Cambria Math"/>
                            </a:rPr>
                            <m:t>𝑄</m:t>
                          </m:r>
                        </m:sup>
                        <m:e>
                          <m:acc>
                            <m:accPr>
                              <m:chr m:val="⃗"/>
                              <m:ctrlPr>
                                <a:rPr lang="en-US" altLang="zh-CN" sz="2800" i="1">
                                  <a:solidFill>
                                    <a:prstClr val="black"/>
                                  </a:solidFill>
                                  <a:latin typeface="Cambria Math"/>
                                </a:rPr>
                              </m:ctrlPr>
                            </m:accPr>
                            <m:e>
                              <m:r>
                                <a:rPr lang="en-US" altLang="zh-CN" sz="2800" i="1">
                                  <a:solidFill>
                                    <a:prstClr val="black"/>
                                  </a:solidFill>
                                  <a:latin typeface="Cambria Math"/>
                                </a:rPr>
                                <m:t>𝐸</m:t>
                              </m:r>
                            </m:e>
                          </m:acc>
                          <m:r>
                            <a:rPr lang="en-US" altLang="zh-CN" sz="2800" i="1">
                              <a:solidFill>
                                <a:prstClr val="black"/>
                              </a:solidFill>
                              <a:latin typeface="Cambria Math"/>
                              <a:ea typeface="Cambria Math"/>
                            </a:rPr>
                            <m:t>⋅</m:t>
                          </m:r>
                          <m:r>
                            <a:rPr lang="en-US" altLang="zh-CN" sz="2800" i="1">
                              <a:solidFill>
                                <a:prstClr val="black"/>
                              </a:solidFill>
                              <a:latin typeface="Cambria Math"/>
                              <a:ea typeface="Cambria Math"/>
                            </a:rPr>
                            <m:t>𝑑</m:t>
                          </m:r>
                          <m:acc>
                            <m:accPr>
                              <m:chr m:val="⃗"/>
                              <m:ctrlPr>
                                <a:rPr lang="en-US" altLang="zh-CN" sz="2800" i="1">
                                  <a:solidFill>
                                    <a:prstClr val="black"/>
                                  </a:solidFill>
                                  <a:latin typeface="Cambria Math"/>
                                  <a:ea typeface="Cambria Math"/>
                                </a:rPr>
                              </m:ctrlPr>
                            </m:accPr>
                            <m:e>
                              <m:r>
                                <a:rPr lang="en-US" altLang="zh-CN" sz="2800" i="1">
                                  <a:solidFill>
                                    <a:prstClr val="black"/>
                                  </a:solidFill>
                                  <a:latin typeface="Cambria Math"/>
                                  <a:ea typeface="Cambria Math"/>
                                </a:rPr>
                                <m:t>𝑙</m:t>
                              </m:r>
                            </m:e>
                          </m:acc>
                        </m:e>
                      </m:nary>
                    </m:oMath>
                  </m:oMathPara>
                </a14:m>
                <a:endParaRPr lang="en-US" altLang="zh-CN" sz="2800" dirty="0" smtClean="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a:rPr>
                        <m:t>=</m:t>
                      </m:r>
                      <m:nary>
                        <m:naryPr>
                          <m:limLoc m:val="undOvr"/>
                          <m:ctrlPr>
                            <a:rPr lang="en-US" altLang="zh-CN" i="1">
                              <a:solidFill>
                                <a:prstClr val="black"/>
                              </a:solidFill>
                              <a:latin typeface="Cambria Math"/>
                              <a:ea typeface="Cambria Math"/>
                            </a:rPr>
                          </m:ctrlPr>
                        </m:naryPr>
                        <m:sub>
                          <m:r>
                            <m:rPr>
                              <m:brk m:alnAt="24"/>
                            </m:rPr>
                            <a:rPr lang="en-US" altLang="zh-CN" i="1">
                              <a:solidFill>
                                <a:prstClr val="black"/>
                              </a:solidFill>
                              <a:latin typeface="Cambria Math"/>
                              <a:ea typeface="Cambria Math"/>
                            </a:rPr>
                            <m:t>𝑃</m:t>
                          </m:r>
                        </m:sub>
                        <m:sup>
                          <m:r>
                            <a:rPr lang="zh-CN" altLang="en-US" b="0" i="1" smtClean="0">
                              <a:solidFill>
                                <a:prstClr val="black"/>
                              </a:solidFill>
                              <a:latin typeface="Cambria Math"/>
                              <a:ea typeface="Cambria Math"/>
                            </a:rPr>
                            <m:t>参</m:t>
                          </m:r>
                        </m:sup>
                        <m:e>
                          <m:acc>
                            <m:accPr>
                              <m:chr m:val="⃗"/>
                              <m:ctrlPr>
                                <a:rPr lang="en-US" altLang="zh-CN" i="1">
                                  <a:solidFill>
                                    <a:prstClr val="black"/>
                                  </a:solidFill>
                                  <a:latin typeface="Cambria Math"/>
                                </a:rPr>
                              </m:ctrlPr>
                            </m:accPr>
                            <m:e>
                              <m:r>
                                <a:rPr lang="en-US" altLang="zh-CN" i="1">
                                  <a:solidFill>
                                    <a:prstClr val="black"/>
                                  </a:solidFill>
                                  <a:latin typeface="Cambria Math"/>
                                </a:rPr>
                                <m:t>𝐸</m:t>
                              </m:r>
                            </m:e>
                          </m:acc>
                          <m:r>
                            <a:rPr lang="en-US" altLang="zh-CN" i="1">
                              <a:solidFill>
                                <a:prstClr val="black"/>
                              </a:solidFill>
                              <a:latin typeface="Cambria Math"/>
                              <a:ea typeface="Cambria Math"/>
                            </a:rPr>
                            <m:t>⋅</m:t>
                          </m:r>
                          <m:r>
                            <a:rPr lang="en-US" altLang="zh-CN" i="1">
                              <a:solidFill>
                                <a:prstClr val="black"/>
                              </a:solidFill>
                              <a:latin typeface="Cambria Math"/>
                              <a:ea typeface="Cambria Math"/>
                            </a:rPr>
                            <m:t>𝑑</m:t>
                          </m:r>
                          <m:acc>
                            <m:accPr>
                              <m:chr m:val="⃗"/>
                              <m:ctrlPr>
                                <a:rPr lang="en-US" altLang="zh-CN" i="1">
                                  <a:solidFill>
                                    <a:prstClr val="black"/>
                                  </a:solidFill>
                                  <a:latin typeface="Cambria Math"/>
                                  <a:ea typeface="Cambria Math"/>
                                </a:rPr>
                              </m:ctrlPr>
                            </m:accPr>
                            <m:e>
                              <m:r>
                                <a:rPr lang="en-US" altLang="zh-CN" i="1">
                                  <a:solidFill>
                                    <a:prstClr val="black"/>
                                  </a:solidFill>
                                  <a:latin typeface="Cambria Math"/>
                                  <a:ea typeface="Cambria Math"/>
                                </a:rPr>
                                <m:t>𝑙</m:t>
                              </m:r>
                            </m:e>
                          </m:acc>
                        </m:e>
                      </m:nary>
                      <m:r>
                        <a:rPr lang="en-US" altLang="zh-CN" b="0" i="1" smtClean="0">
                          <a:solidFill>
                            <a:prstClr val="black"/>
                          </a:solidFill>
                          <a:latin typeface="Cambria Math"/>
                          <a:ea typeface="Cambria Math"/>
                        </a:rPr>
                        <m:t>−</m:t>
                      </m:r>
                      <m:nary>
                        <m:naryPr>
                          <m:limLoc m:val="undOvr"/>
                          <m:ctrlPr>
                            <a:rPr lang="en-US" altLang="zh-CN" b="0" i="1" smtClean="0">
                              <a:solidFill>
                                <a:prstClr val="black"/>
                              </a:solidFill>
                              <a:latin typeface="Cambria Math"/>
                              <a:ea typeface="Cambria Math"/>
                            </a:rPr>
                          </m:ctrlPr>
                        </m:naryPr>
                        <m:sub>
                          <m:r>
                            <m:rPr>
                              <m:brk m:alnAt="24"/>
                            </m:rPr>
                            <a:rPr lang="en-US" altLang="zh-CN" b="0" i="1" smtClean="0">
                              <a:solidFill>
                                <a:prstClr val="black"/>
                              </a:solidFill>
                              <a:latin typeface="Cambria Math"/>
                              <a:ea typeface="Cambria Math"/>
                            </a:rPr>
                            <m:t>𝑄</m:t>
                          </m:r>
                        </m:sub>
                        <m:sup>
                          <m:r>
                            <a:rPr lang="zh-CN" altLang="en-US" b="0" i="1" smtClean="0">
                              <a:solidFill>
                                <a:prstClr val="black"/>
                              </a:solidFill>
                              <a:latin typeface="Cambria Math"/>
                              <a:ea typeface="Cambria Math"/>
                            </a:rPr>
                            <m:t>参</m:t>
                          </m:r>
                        </m:sup>
                        <m:e>
                          <m:acc>
                            <m:accPr>
                              <m:chr m:val="⃗"/>
                              <m:ctrlPr>
                                <a:rPr lang="en-US" altLang="zh-CN" i="1">
                                  <a:solidFill>
                                    <a:prstClr val="black"/>
                                  </a:solidFill>
                                  <a:latin typeface="Cambria Math"/>
                                </a:rPr>
                              </m:ctrlPr>
                            </m:accPr>
                            <m:e>
                              <m:r>
                                <a:rPr lang="en-US" altLang="zh-CN" i="1">
                                  <a:solidFill>
                                    <a:prstClr val="black"/>
                                  </a:solidFill>
                                  <a:latin typeface="Cambria Math"/>
                                </a:rPr>
                                <m:t>𝐸</m:t>
                              </m:r>
                            </m:e>
                          </m:acc>
                          <m:r>
                            <a:rPr lang="en-US" altLang="zh-CN" i="1">
                              <a:solidFill>
                                <a:prstClr val="black"/>
                              </a:solidFill>
                              <a:latin typeface="Cambria Math"/>
                              <a:ea typeface="Cambria Math"/>
                            </a:rPr>
                            <m:t>⋅</m:t>
                          </m:r>
                          <m:r>
                            <a:rPr lang="en-US" altLang="zh-CN" i="1">
                              <a:solidFill>
                                <a:prstClr val="black"/>
                              </a:solidFill>
                              <a:latin typeface="Cambria Math"/>
                              <a:ea typeface="Cambria Math"/>
                            </a:rPr>
                            <m:t>𝑑</m:t>
                          </m:r>
                          <m:acc>
                            <m:accPr>
                              <m:chr m:val="⃗"/>
                              <m:ctrlPr>
                                <a:rPr lang="en-US" altLang="zh-CN" i="1">
                                  <a:solidFill>
                                    <a:prstClr val="black"/>
                                  </a:solidFill>
                                  <a:latin typeface="Cambria Math"/>
                                  <a:ea typeface="Cambria Math"/>
                                </a:rPr>
                              </m:ctrlPr>
                            </m:accPr>
                            <m:e>
                              <m:r>
                                <a:rPr lang="en-US" altLang="zh-CN" i="1">
                                  <a:solidFill>
                                    <a:prstClr val="black"/>
                                  </a:solidFill>
                                  <a:latin typeface="Cambria Math"/>
                                  <a:ea typeface="Cambria Math"/>
                                </a:rPr>
                                <m:t>𝑙</m:t>
                              </m:r>
                            </m:e>
                          </m:acc>
                        </m:e>
                      </m:nary>
                      <m:r>
                        <a:rPr lang="en-US" altLang="zh-CN" b="0" i="0" smtClean="0">
                          <a:solidFill>
                            <a:prstClr val="black"/>
                          </a:solidFill>
                          <a:latin typeface="Cambria Math"/>
                          <a:ea typeface="Cambria Math"/>
                        </a:rPr>
                        <m:t>=</m:t>
                      </m:r>
                      <m:sSub>
                        <m:sSubPr>
                          <m:ctrlPr>
                            <a:rPr lang="en-US" altLang="zh-CN" i="1">
                              <a:solidFill>
                                <a:prstClr val="black"/>
                              </a:solidFill>
                              <a:latin typeface="Cambria Math"/>
                            </a:rPr>
                          </m:ctrlPr>
                        </m:sSubPr>
                        <m:e>
                          <m:r>
                            <a:rPr lang="en-US" altLang="zh-CN" i="1">
                              <a:solidFill>
                                <a:prstClr val="black"/>
                              </a:solidFill>
                              <a:latin typeface="Cambria Math"/>
                            </a:rPr>
                            <m:t>𝑈</m:t>
                          </m:r>
                        </m:e>
                        <m:sub>
                          <m:r>
                            <a:rPr lang="en-US" altLang="zh-CN" i="1">
                              <a:solidFill>
                                <a:prstClr val="black"/>
                              </a:solidFill>
                              <a:latin typeface="Cambria Math"/>
                            </a:rPr>
                            <m:t>𝑃</m:t>
                          </m:r>
                        </m:sub>
                      </m:sSub>
                      <m:sSub>
                        <m:sSubPr>
                          <m:ctrlPr>
                            <a:rPr lang="en-US" altLang="zh-CN" i="1">
                              <a:solidFill>
                                <a:prstClr val="black"/>
                              </a:solidFill>
                              <a:latin typeface="Cambria Math"/>
                            </a:rPr>
                          </m:ctrlPr>
                        </m:sSubPr>
                        <m:e>
                          <m:r>
                            <a:rPr lang="en-US" altLang="zh-CN" i="1">
                              <a:solidFill>
                                <a:prstClr val="black"/>
                              </a:solidFill>
                              <a:latin typeface="Cambria Math"/>
                            </a:rPr>
                            <m:t>−</m:t>
                          </m:r>
                          <m:sSub>
                            <m:sSubPr>
                              <m:ctrlPr>
                                <a:rPr lang="en-US" altLang="zh-CN" i="1">
                                  <a:solidFill>
                                    <a:prstClr val="black"/>
                                  </a:solidFill>
                                  <a:latin typeface="Cambria Math"/>
                                </a:rPr>
                              </m:ctrlPr>
                            </m:sSubPr>
                            <m:e>
                              <m:r>
                                <a:rPr lang="en-US" altLang="zh-CN" i="1">
                                  <a:solidFill>
                                    <a:prstClr val="black"/>
                                  </a:solidFill>
                                  <a:latin typeface="Cambria Math"/>
                                </a:rPr>
                                <m:t>𝑈</m:t>
                              </m:r>
                            </m:e>
                            <m:sub>
                              <m:r>
                                <a:rPr lang="en-US" altLang="zh-CN" i="1">
                                  <a:solidFill>
                                    <a:prstClr val="black"/>
                                  </a:solidFill>
                                  <a:latin typeface="Cambria Math"/>
                                </a:rPr>
                                <m:t>𝑄</m:t>
                              </m:r>
                            </m:sub>
                          </m:sSub>
                        </m:e>
                        <m:sub/>
                      </m:sSub>
                    </m:oMath>
                  </m:oMathPara>
                </a14:m>
                <a:endParaRPr lang="en-US" altLang="zh-CN" dirty="0" smtClean="0"/>
              </a:p>
              <a:p>
                <a:pPr marL="0" indent="0">
                  <a:buNone/>
                </a:pPr>
                <a:r>
                  <a:rPr lang="zh-CN" altLang="en-US" dirty="0" smtClean="0"/>
                  <a:t>综上可知：静电场中，电位与参考点选取有关，但电位差与参考点的选择无关。</a:t>
                </a: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80920" cy="5832648"/>
              </a:xfrm>
              <a:blipFill rotWithShape="1">
                <a:blip r:embed="rId3"/>
                <a:stretch>
                  <a:fillRect l="-1840" t="-18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6917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64704"/>
                <a:ext cx="8280920" cy="5832648"/>
              </a:xfrm>
            </p:spPr>
            <p:txBody>
              <a:bodyPr>
                <a:normAutofit/>
              </a:bodyPr>
              <a:lstStyle/>
              <a:p>
                <a:pPr marL="0" indent="0">
                  <a:buNone/>
                </a:pPr>
                <a:r>
                  <a:rPr lang="zh-CN" altLang="en-US" b="1" dirty="0" smtClean="0">
                    <a:solidFill>
                      <a:srgbClr val="C00000"/>
                    </a:solidFill>
                  </a:rPr>
                  <a:t>说明：</a:t>
                </a:r>
                <a:endParaRPr lang="en-US" altLang="zh-CN" b="1" dirty="0" smtClean="0">
                  <a:solidFill>
                    <a:srgbClr val="C00000"/>
                  </a:solidFill>
                </a:endParaRPr>
              </a:p>
              <a:p>
                <a:pPr marL="903288" indent="-903288">
                  <a:buNone/>
                </a:pPr>
                <a:r>
                  <a:rPr lang="zh-CN" altLang="en-US" dirty="0" smtClean="0"/>
                  <a:t>（</a:t>
                </a:r>
                <a:r>
                  <a:rPr lang="en-US" altLang="zh-CN" dirty="0" smtClean="0"/>
                  <a:t>1</a:t>
                </a:r>
                <a:r>
                  <a:rPr lang="zh-CN" altLang="en-US" dirty="0" smtClean="0"/>
                  <a:t>）电位与电位差的单位：伏特（</a:t>
                </a:r>
                <a:r>
                  <a:rPr lang="en-US" altLang="zh-CN" dirty="0" smtClean="0"/>
                  <a:t>V</a:t>
                </a:r>
                <a:r>
                  <a:rPr lang="zh-CN" altLang="en-US" dirty="0" smtClean="0"/>
                  <a:t>），</a:t>
                </a:r>
                <a14:m>
                  <m:oMath xmlns:m="http://schemas.openxmlformats.org/officeDocument/2006/math">
                    <m:acc>
                      <m:accPr>
                        <m:chr m:val="⃗"/>
                        <m:ctrlPr>
                          <a:rPr lang="zh-CN" altLang="en-US" i="1" smtClean="0">
                            <a:latin typeface="Cambria Math"/>
                          </a:rPr>
                        </m:ctrlPr>
                      </m:accPr>
                      <m:e>
                        <m:r>
                          <a:rPr lang="en-US" altLang="zh-CN" b="0" i="1" smtClean="0">
                            <a:latin typeface="Cambria Math"/>
                          </a:rPr>
                          <m:t>𝐸</m:t>
                        </m:r>
                      </m:e>
                    </m:acc>
                  </m:oMath>
                </a14:m>
                <a:r>
                  <a:rPr lang="zh-CN" altLang="en-US" dirty="0" smtClean="0"/>
                  <a:t>的另一单位是：伏特</a:t>
                </a:r>
                <a:r>
                  <a:rPr lang="en-US" altLang="zh-CN" dirty="0" smtClean="0"/>
                  <a:t>/</a:t>
                </a:r>
                <a:r>
                  <a:rPr lang="zh-CN" altLang="en-US" dirty="0" smtClean="0"/>
                  <a:t>米，</a:t>
                </a:r>
                <a:r>
                  <a:rPr lang="en-US" altLang="zh-CN" dirty="0" smtClean="0"/>
                  <a:t>V=</a:t>
                </a:r>
                <a:r>
                  <a:rPr lang="en-US" altLang="zh-CN" dirty="0"/>
                  <a:t>(</a:t>
                </a:r>
                <a:r>
                  <a:rPr lang="en-US" altLang="zh-CN" dirty="0" smtClean="0"/>
                  <a:t>N/C)m</a:t>
                </a:r>
                <a:r>
                  <a:rPr lang="zh-CN" altLang="en-US" dirty="0" smtClean="0"/>
                  <a:t> ；</a:t>
                </a:r>
                <a:endParaRPr lang="en-US" altLang="zh-CN" dirty="0" smtClean="0"/>
              </a:p>
              <a:p>
                <a:pPr marL="903288" indent="-903288">
                  <a:buNone/>
                </a:pPr>
                <a:r>
                  <a:rPr lang="zh-CN" altLang="en-US" dirty="0" smtClean="0"/>
                  <a:t>（</a:t>
                </a:r>
                <a:r>
                  <a:rPr lang="en-US" altLang="zh-CN" dirty="0" smtClean="0"/>
                  <a:t>2</a:t>
                </a:r>
                <a:r>
                  <a:rPr lang="zh-CN" altLang="en-US" dirty="0" smtClean="0"/>
                  <a:t>）电位是标量，但有正负之分；</a:t>
                </a:r>
                <a:endParaRPr lang="en-US" altLang="zh-CN" dirty="0" smtClean="0"/>
              </a:p>
              <a:p>
                <a:pPr marL="903288" indent="-903288">
                  <a:buNone/>
                </a:pPr>
                <a:r>
                  <a:rPr lang="zh-CN" altLang="en-US" dirty="0" smtClean="0"/>
                  <a:t>（</a:t>
                </a:r>
                <a:r>
                  <a:rPr lang="en-US" altLang="zh-CN" dirty="0" smtClean="0"/>
                  <a:t>3</a:t>
                </a:r>
                <a:r>
                  <a:rPr lang="zh-CN" altLang="en-US" dirty="0" smtClean="0"/>
                  <a:t>）电位与参考点选取有关，但电位差与参考点的选择无关；</a:t>
                </a:r>
                <a:endParaRPr lang="en-US" altLang="zh-CN" dirty="0" smtClean="0"/>
              </a:p>
              <a:p>
                <a:pPr marL="903288" indent="-903288">
                  <a:buNone/>
                </a:pPr>
                <a:r>
                  <a:rPr lang="zh-CN" altLang="en-US" dirty="0" smtClean="0"/>
                  <a:t>（</a:t>
                </a:r>
                <a:r>
                  <a:rPr lang="en-US" altLang="zh-CN" dirty="0" smtClean="0"/>
                  <a:t>4</a:t>
                </a:r>
                <a:r>
                  <a:rPr lang="zh-CN" altLang="en-US" dirty="0" smtClean="0"/>
                  <a:t>）参考点选择：有限大小带电体产生的电场，一般选无穷远；无限大带电体，在有限空间选择。还可选地球、仪器外壳等为参考点。</a:t>
                </a:r>
                <a:r>
                  <a:rPr lang="zh-CN" altLang="en-US" b="1" dirty="0" smtClean="0">
                    <a:solidFill>
                      <a:srgbClr val="C00000"/>
                    </a:solidFill>
                  </a:rPr>
                  <a:t>电场在参考点有意义。</a:t>
                </a:r>
                <a:endParaRPr lang="en-US" altLang="zh-CN" b="1" dirty="0" smtClean="0">
                  <a:solidFill>
                    <a:srgbClr val="C0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64704"/>
                <a:ext cx="8280920" cy="5832648"/>
              </a:xfrm>
              <a:blipFill rotWithShape="1">
                <a:blip r:embed="rId3"/>
                <a:stretch>
                  <a:fillRect l="-1840" t="-1881" r="-11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905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3216</TotalTime>
  <Words>3175</Words>
  <Application>Microsoft Office PowerPoint</Application>
  <PresentationFormat>全屏显示(4:3)</PresentationFormat>
  <Paragraphs>290</Paragraphs>
  <Slides>47</Slides>
  <Notes>3</Notes>
  <HiddenSlides>0</HiddenSlides>
  <MMClips>0</MMClips>
  <ScaleCrop>false</ScaleCrop>
  <HeadingPairs>
    <vt:vector size="6" baseType="variant">
      <vt:variant>
        <vt:lpstr>主题</vt:lpstr>
      </vt:variant>
      <vt:variant>
        <vt:i4>5</vt:i4>
      </vt:variant>
      <vt:variant>
        <vt:lpstr>嵌入 OLE 服务器</vt:lpstr>
      </vt:variant>
      <vt:variant>
        <vt:i4>2</vt:i4>
      </vt:variant>
      <vt:variant>
        <vt:lpstr>幻灯片标题</vt:lpstr>
      </vt:variant>
      <vt:variant>
        <vt:i4>47</vt:i4>
      </vt:variant>
    </vt:vector>
  </HeadingPairs>
  <TitlesOfParts>
    <vt:vector size="54" baseType="lpstr">
      <vt:lpstr>Office 主题​​</vt:lpstr>
      <vt:lpstr>2_默认设计模板</vt:lpstr>
      <vt:lpstr>5_默认设计模板</vt:lpstr>
      <vt:lpstr>1_Office 主题​​</vt:lpstr>
      <vt:lpstr>2_Office 主题​​</vt:lpstr>
      <vt:lpstr>Equation</vt:lpstr>
      <vt:lpstr>公式</vt:lpstr>
      <vt:lpstr>PowerPoint 演示文稿</vt:lpstr>
      <vt:lpstr>一、环路定理</vt:lpstr>
      <vt:lpstr>PowerPoint 演示文稿</vt:lpstr>
      <vt:lpstr>PowerPoint 演示文稿</vt:lpstr>
      <vt:lpstr>PowerPoint 演示文稿</vt:lpstr>
      <vt:lpstr>PowerPoint 演示文稿</vt:lpstr>
      <vt:lpstr>二、电位概念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三、电位叠加原理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本章小结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 磁 学</dc:title>
  <dc:creator>ywx</dc:creator>
  <cp:lastModifiedBy>DELL</cp:lastModifiedBy>
  <cp:revision>277</cp:revision>
  <dcterms:created xsi:type="dcterms:W3CDTF">2012-09-15T11:05:26Z</dcterms:created>
  <dcterms:modified xsi:type="dcterms:W3CDTF">2016-04-11T03:37:36Z</dcterms:modified>
</cp:coreProperties>
</file>